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2"/>
  </p:notesMasterIdLst>
  <p:handoutMasterIdLst>
    <p:handoutMasterId r:id="rId23"/>
  </p:handoutMasterIdLst>
  <p:sldIdLst>
    <p:sldId id="256" r:id="rId2"/>
    <p:sldId id="257" r:id="rId3"/>
    <p:sldId id="258" r:id="rId4"/>
    <p:sldId id="338" r:id="rId5"/>
    <p:sldId id="1291" r:id="rId6"/>
    <p:sldId id="1295" r:id="rId7"/>
    <p:sldId id="1296" r:id="rId8"/>
    <p:sldId id="260" r:id="rId9"/>
    <p:sldId id="279" r:id="rId10"/>
    <p:sldId id="296" r:id="rId11"/>
    <p:sldId id="300" r:id="rId12"/>
    <p:sldId id="322" r:id="rId13"/>
    <p:sldId id="313" r:id="rId14"/>
    <p:sldId id="323" r:id="rId15"/>
    <p:sldId id="314" r:id="rId16"/>
    <p:sldId id="331" r:id="rId17"/>
    <p:sldId id="315" r:id="rId18"/>
    <p:sldId id="337" r:id="rId19"/>
    <p:sldId id="335" r:id="rId20"/>
    <p:sldId id="336" r:id="rId21"/>
  </p:sldIdLst>
  <p:sldSz cx="12192000" cy="6858000"/>
  <p:notesSz cx="6858000" cy="9144000"/>
  <p:defaultText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042" userDrawn="1">
          <p15:clr>
            <a:srgbClr val="A4A3A4"/>
          </p15:clr>
        </p15:guide>
        <p15:guide id="2" pos="688" userDrawn="1">
          <p15:clr>
            <a:srgbClr val="A4A3A4"/>
          </p15:clr>
        </p15:guide>
        <p15:guide id="3" pos="7038" userDrawn="1">
          <p15:clr>
            <a:srgbClr val="A4A3A4"/>
          </p15:clr>
        </p15:guide>
        <p15:guide id="5" orient="horz" pos="4156" userDrawn="1">
          <p15:clr>
            <a:srgbClr val="A4A3A4"/>
          </p15:clr>
        </p15:guide>
        <p15:guide id="6" orient="horz" pos="2160" userDrawn="1">
          <p15:clr>
            <a:srgbClr val="A4A3A4"/>
          </p15:clr>
        </p15:guide>
        <p15:guide id="7" orient="horz" pos="709"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ED0"/>
    <a:srgbClr val="37AAF1"/>
    <a:srgbClr val="E35617"/>
    <a:srgbClr val="008EE6"/>
    <a:srgbClr val="ED6C23"/>
    <a:srgbClr val="7E36B4"/>
    <a:srgbClr val="003A72"/>
    <a:srgbClr val="1D71B8"/>
    <a:srgbClr val="002060"/>
    <a:srgbClr val="2B3E4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Estilo medio 4 - Énfasi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3B4B98B0-60AC-42C2-AFA5-B58CD77FA1E5}" styleName="Estilo claro 1 - Acento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1FECB4D8-DB02-4DC6-A0A2-4F2EBAE1DC90}" styleName="Estilo medio 1 - Énfasis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5FD0F851-EC5A-4D38-B0AD-8093EC10F338}" styleName="Estilo claro 1 - Acento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0E3FDE45-AF77-4B5C-9715-49D594BDF05E}" styleName="Estilo claro 1 - Acento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10A1B5D5-9B99-4C35-A422-299274C87663}" styleName="Estilo medio 1 - Énfasis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7456" autoAdjust="0"/>
    <p:restoredTop sz="94660"/>
  </p:normalViewPr>
  <p:slideViewPr>
    <p:cSldViewPr snapToGrid="0" showGuides="1">
      <p:cViewPr varScale="1">
        <p:scale>
          <a:sx n="118" d="100"/>
          <a:sy n="118" d="100"/>
        </p:scale>
        <p:origin x="832" y="200"/>
      </p:cViewPr>
      <p:guideLst>
        <p:guide orient="horz" pos="4042"/>
        <p:guide pos="688"/>
        <p:guide pos="7038"/>
        <p:guide orient="horz" pos="4156"/>
        <p:guide orient="horz" pos="2160"/>
        <p:guide orient="horz" pos="709"/>
      </p:guideLst>
    </p:cSldViewPr>
  </p:slideViewPr>
  <p:notesTextViewPr>
    <p:cViewPr>
      <p:scale>
        <a:sx n="1" d="1"/>
        <a:sy n="1" d="1"/>
      </p:scale>
      <p:origin x="0" y="0"/>
    </p:cViewPr>
  </p:notesTextViewPr>
  <p:sorterViewPr>
    <p:cViewPr>
      <p:scale>
        <a:sx n="100" d="100"/>
        <a:sy n="100" d="100"/>
      </p:scale>
      <p:origin x="0" y="0"/>
    </p:cViewPr>
  </p:sorterViewPr>
  <p:notesViewPr>
    <p:cSldViewPr snapToGrid="0" showGuides="1">
      <p:cViewPr varScale="1">
        <p:scale>
          <a:sx n="84" d="100"/>
          <a:sy n="84" d="100"/>
        </p:scale>
        <p:origin x="3828"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DB2574F-2A85-FA4C-971E-8ED16F61D1EB}" type="doc">
      <dgm:prSet loTypeId="urn:microsoft.com/office/officeart/2005/8/layout/gear1" loCatId="" qsTypeId="urn:microsoft.com/office/officeart/2005/8/quickstyle/simple1" qsCatId="simple" csTypeId="urn:microsoft.com/office/officeart/2005/8/colors/accent1_2" csCatId="accent1" phldr="1"/>
      <dgm:spPr/>
    </dgm:pt>
    <dgm:pt modelId="{C280A448-3A64-3E44-9306-EA56FFD8FD20}">
      <dgm:prSet phldrT="[Texto]"/>
      <dgm:spPr/>
      <dgm:t>
        <a:bodyPr/>
        <a:lstStyle/>
        <a:p>
          <a:r>
            <a:rPr lang="es-ES" b="1" dirty="0">
              <a:latin typeface="+mj-lt"/>
            </a:rPr>
            <a:t>Instituciones de salud que posee necesidades y/o desafíos particulares</a:t>
          </a:r>
        </a:p>
        <a:p>
          <a:r>
            <a:rPr lang="es-ES" b="1" dirty="0">
              <a:latin typeface="+mj-lt"/>
            </a:rPr>
            <a:t> </a:t>
          </a:r>
          <a:r>
            <a:rPr lang="es-ES" dirty="0">
              <a:latin typeface="+mj-lt"/>
            </a:rPr>
            <a:t>(INGER, HCUCH, otros)</a:t>
          </a:r>
        </a:p>
      </dgm:t>
    </dgm:pt>
    <dgm:pt modelId="{36686A00-63CE-8B40-95D7-C9AA299DA6E1}" type="parTrans" cxnId="{6F94A1FE-0209-D24F-B94C-2FCC6F800742}">
      <dgm:prSet/>
      <dgm:spPr/>
      <dgm:t>
        <a:bodyPr/>
        <a:lstStyle/>
        <a:p>
          <a:endParaRPr lang="es-ES"/>
        </a:p>
      </dgm:t>
    </dgm:pt>
    <dgm:pt modelId="{176BE75D-118D-C441-8B79-A58E0B9D3BC8}" type="sibTrans" cxnId="{6F94A1FE-0209-D24F-B94C-2FCC6F800742}">
      <dgm:prSet/>
      <dgm:spPr/>
      <dgm:t>
        <a:bodyPr/>
        <a:lstStyle/>
        <a:p>
          <a:endParaRPr lang="es-ES"/>
        </a:p>
      </dgm:t>
    </dgm:pt>
    <dgm:pt modelId="{C4403DBF-DA02-2A49-B460-EBB52C179B8C}">
      <dgm:prSet phldrT="[Texto]"/>
      <dgm:spPr/>
      <dgm:t>
        <a:bodyPr/>
        <a:lstStyle/>
        <a:p>
          <a:r>
            <a:rPr lang="es-ES" b="1" dirty="0">
              <a:latin typeface="+mj-lt"/>
            </a:rPr>
            <a:t>Intermediarios</a:t>
          </a:r>
        </a:p>
        <a:p>
          <a:r>
            <a:rPr lang="es-ES" dirty="0">
              <a:latin typeface="+mj-lt"/>
            </a:rPr>
            <a:t>(</a:t>
          </a:r>
          <a:r>
            <a:rPr lang="es-ES" dirty="0" err="1">
              <a:latin typeface="+mj-lt"/>
            </a:rPr>
            <a:t>Know</a:t>
          </a:r>
          <a:r>
            <a:rPr lang="es-ES" dirty="0">
              <a:latin typeface="+mj-lt"/>
            </a:rPr>
            <a:t> </a:t>
          </a:r>
          <a:r>
            <a:rPr lang="es-ES" dirty="0" err="1">
              <a:latin typeface="+mj-lt"/>
            </a:rPr>
            <a:t>Hub</a:t>
          </a:r>
          <a:r>
            <a:rPr lang="es-ES" dirty="0">
              <a:latin typeface="+mj-lt"/>
            </a:rPr>
            <a:t>, </a:t>
          </a:r>
          <a:r>
            <a:rPr lang="es-ES" dirty="0" err="1">
              <a:latin typeface="+mj-lt"/>
            </a:rPr>
            <a:t>OpenBeauchef</a:t>
          </a:r>
          <a:r>
            <a:rPr lang="es-ES" dirty="0">
              <a:latin typeface="+mj-lt"/>
            </a:rPr>
            <a:t>)</a:t>
          </a:r>
        </a:p>
      </dgm:t>
    </dgm:pt>
    <dgm:pt modelId="{C9BADF10-4F1E-7F4F-A348-0AA0383464A6}" type="parTrans" cxnId="{E7495EDC-1DE2-2E44-A2E0-D03F22BB41ED}">
      <dgm:prSet/>
      <dgm:spPr/>
      <dgm:t>
        <a:bodyPr/>
        <a:lstStyle/>
        <a:p>
          <a:endParaRPr lang="es-ES"/>
        </a:p>
      </dgm:t>
    </dgm:pt>
    <dgm:pt modelId="{1E8E8079-101C-A543-8DB4-60C12F0E58E0}" type="sibTrans" cxnId="{E7495EDC-1DE2-2E44-A2E0-D03F22BB41ED}">
      <dgm:prSet/>
      <dgm:spPr/>
      <dgm:t>
        <a:bodyPr/>
        <a:lstStyle/>
        <a:p>
          <a:endParaRPr lang="es-ES"/>
        </a:p>
      </dgm:t>
    </dgm:pt>
    <dgm:pt modelId="{87EA1582-16D9-3741-9DEB-A5F9B62E4099}">
      <dgm:prSet phldrT="[Texto]"/>
      <dgm:spPr/>
      <dgm:t>
        <a:bodyPr/>
        <a:lstStyle/>
        <a:p>
          <a:r>
            <a:rPr lang="es-ES" b="1" dirty="0">
              <a:latin typeface="+mj-lt"/>
            </a:rPr>
            <a:t>Instituciones generadoras de conocimiento</a:t>
          </a:r>
        </a:p>
        <a:p>
          <a:r>
            <a:rPr lang="es-ES" b="1" dirty="0">
              <a:latin typeface="+mj-lt"/>
            </a:rPr>
            <a:t> </a:t>
          </a:r>
          <a:r>
            <a:rPr lang="es-ES" dirty="0">
              <a:latin typeface="+mj-lt"/>
            </a:rPr>
            <a:t>(Socios KH)</a:t>
          </a:r>
        </a:p>
      </dgm:t>
    </dgm:pt>
    <dgm:pt modelId="{17BC5C51-D3F8-3745-BD87-D0DECDB7054D}" type="parTrans" cxnId="{2A872061-604B-7F44-9AA0-ACD654D02961}">
      <dgm:prSet/>
      <dgm:spPr/>
      <dgm:t>
        <a:bodyPr/>
        <a:lstStyle/>
        <a:p>
          <a:endParaRPr lang="es-ES"/>
        </a:p>
      </dgm:t>
    </dgm:pt>
    <dgm:pt modelId="{3930EBD9-FDFD-3644-97D6-5B2E19F48478}" type="sibTrans" cxnId="{2A872061-604B-7F44-9AA0-ACD654D02961}">
      <dgm:prSet/>
      <dgm:spPr/>
      <dgm:t>
        <a:bodyPr/>
        <a:lstStyle/>
        <a:p>
          <a:endParaRPr lang="es-ES"/>
        </a:p>
      </dgm:t>
    </dgm:pt>
    <dgm:pt modelId="{87629420-AFFD-714F-A2FB-BD5936CE9D62}" type="pres">
      <dgm:prSet presAssocID="{5DB2574F-2A85-FA4C-971E-8ED16F61D1EB}" presName="composite" presStyleCnt="0">
        <dgm:presLayoutVars>
          <dgm:chMax val="3"/>
          <dgm:animLvl val="lvl"/>
          <dgm:resizeHandles val="exact"/>
        </dgm:presLayoutVars>
      </dgm:prSet>
      <dgm:spPr/>
    </dgm:pt>
    <dgm:pt modelId="{C1A4BC15-5231-0349-9AA5-E574AFD60B73}" type="pres">
      <dgm:prSet presAssocID="{C280A448-3A64-3E44-9306-EA56FFD8FD20}" presName="gear1" presStyleLbl="node1" presStyleIdx="0" presStyleCnt="3">
        <dgm:presLayoutVars>
          <dgm:chMax val="1"/>
          <dgm:bulletEnabled val="1"/>
        </dgm:presLayoutVars>
      </dgm:prSet>
      <dgm:spPr/>
    </dgm:pt>
    <dgm:pt modelId="{DB2F66B2-6ED3-BE4A-83C3-35C656BB9599}" type="pres">
      <dgm:prSet presAssocID="{C280A448-3A64-3E44-9306-EA56FFD8FD20}" presName="gear1srcNode" presStyleLbl="node1" presStyleIdx="0" presStyleCnt="3"/>
      <dgm:spPr/>
    </dgm:pt>
    <dgm:pt modelId="{E64E1743-4152-2A44-91EE-334AAC3306E2}" type="pres">
      <dgm:prSet presAssocID="{C280A448-3A64-3E44-9306-EA56FFD8FD20}" presName="gear1dstNode" presStyleLbl="node1" presStyleIdx="0" presStyleCnt="3"/>
      <dgm:spPr/>
    </dgm:pt>
    <dgm:pt modelId="{84964F82-4910-0143-9025-21988FDC0054}" type="pres">
      <dgm:prSet presAssocID="{C4403DBF-DA02-2A49-B460-EBB52C179B8C}" presName="gear2" presStyleLbl="node1" presStyleIdx="1" presStyleCnt="3" custLinFactNeighborX="978" custLinFactNeighborY="5426">
        <dgm:presLayoutVars>
          <dgm:chMax val="1"/>
          <dgm:bulletEnabled val="1"/>
        </dgm:presLayoutVars>
      </dgm:prSet>
      <dgm:spPr/>
    </dgm:pt>
    <dgm:pt modelId="{C35D9751-A95B-C04A-8474-88184A96B471}" type="pres">
      <dgm:prSet presAssocID="{C4403DBF-DA02-2A49-B460-EBB52C179B8C}" presName="gear2srcNode" presStyleLbl="node1" presStyleIdx="1" presStyleCnt="3"/>
      <dgm:spPr/>
    </dgm:pt>
    <dgm:pt modelId="{3ACEF6DB-D411-C840-933A-93E4972BA3E7}" type="pres">
      <dgm:prSet presAssocID="{C4403DBF-DA02-2A49-B460-EBB52C179B8C}" presName="gear2dstNode" presStyleLbl="node1" presStyleIdx="1" presStyleCnt="3"/>
      <dgm:spPr/>
    </dgm:pt>
    <dgm:pt modelId="{1414F8B8-84F3-6D4F-B6C2-A147D9E96264}" type="pres">
      <dgm:prSet presAssocID="{87EA1582-16D9-3741-9DEB-A5F9B62E4099}" presName="gear3" presStyleLbl="node1" presStyleIdx="2" presStyleCnt="3"/>
      <dgm:spPr/>
    </dgm:pt>
    <dgm:pt modelId="{152A820A-60FB-5347-B7BB-C0195B5CCBAD}" type="pres">
      <dgm:prSet presAssocID="{87EA1582-16D9-3741-9DEB-A5F9B62E4099}" presName="gear3tx" presStyleLbl="node1" presStyleIdx="2" presStyleCnt="3">
        <dgm:presLayoutVars>
          <dgm:chMax val="1"/>
          <dgm:bulletEnabled val="1"/>
        </dgm:presLayoutVars>
      </dgm:prSet>
      <dgm:spPr/>
    </dgm:pt>
    <dgm:pt modelId="{3D19E20B-A7D9-9043-AD4F-E99301C52170}" type="pres">
      <dgm:prSet presAssocID="{87EA1582-16D9-3741-9DEB-A5F9B62E4099}" presName="gear3srcNode" presStyleLbl="node1" presStyleIdx="2" presStyleCnt="3"/>
      <dgm:spPr/>
    </dgm:pt>
    <dgm:pt modelId="{A33FAE14-C6CB-994D-B5AE-9C885566184E}" type="pres">
      <dgm:prSet presAssocID="{87EA1582-16D9-3741-9DEB-A5F9B62E4099}" presName="gear3dstNode" presStyleLbl="node1" presStyleIdx="2" presStyleCnt="3"/>
      <dgm:spPr/>
    </dgm:pt>
    <dgm:pt modelId="{5544E7D5-CC45-CE41-A4A3-AC4335895877}" type="pres">
      <dgm:prSet presAssocID="{176BE75D-118D-C441-8B79-A58E0B9D3BC8}" presName="connector1" presStyleLbl="sibTrans2D1" presStyleIdx="0" presStyleCnt="3"/>
      <dgm:spPr/>
    </dgm:pt>
    <dgm:pt modelId="{1E0B5AAE-7800-E248-88AB-0AFB950F5FF9}" type="pres">
      <dgm:prSet presAssocID="{1E8E8079-101C-A543-8DB4-60C12F0E58E0}" presName="connector2" presStyleLbl="sibTrans2D1" presStyleIdx="1" presStyleCnt="3"/>
      <dgm:spPr/>
    </dgm:pt>
    <dgm:pt modelId="{0734EF31-98B5-C34F-90C7-D3CF02978BB6}" type="pres">
      <dgm:prSet presAssocID="{3930EBD9-FDFD-3644-97D6-5B2E19F48478}" presName="connector3" presStyleLbl="sibTrans2D1" presStyleIdx="2" presStyleCnt="3" custAng="8524829"/>
      <dgm:spPr/>
    </dgm:pt>
  </dgm:ptLst>
  <dgm:cxnLst>
    <dgm:cxn modelId="{0362C110-D9B4-5547-A9CA-856935FC7E46}" type="presOf" srcId="{C4403DBF-DA02-2A49-B460-EBB52C179B8C}" destId="{84964F82-4910-0143-9025-21988FDC0054}" srcOrd="0" destOrd="0" presId="urn:microsoft.com/office/officeart/2005/8/layout/gear1"/>
    <dgm:cxn modelId="{BFCD782C-9ECD-224E-846E-8D449F8A557C}" type="presOf" srcId="{87EA1582-16D9-3741-9DEB-A5F9B62E4099}" destId="{A33FAE14-C6CB-994D-B5AE-9C885566184E}" srcOrd="3" destOrd="0" presId="urn:microsoft.com/office/officeart/2005/8/layout/gear1"/>
    <dgm:cxn modelId="{06581D2E-7E8A-FD4D-8DAA-B5975D9A9643}" type="presOf" srcId="{C280A448-3A64-3E44-9306-EA56FFD8FD20}" destId="{DB2F66B2-6ED3-BE4A-83C3-35C656BB9599}" srcOrd="1" destOrd="0" presId="urn:microsoft.com/office/officeart/2005/8/layout/gear1"/>
    <dgm:cxn modelId="{4E333F32-91D8-894C-BE8C-ED48FA1DA24B}" type="presOf" srcId="{5DB2574F-2A85-FA4C-971E-8ED16F61D1EB}" destId="{87629420-AFFD-714F-A2FB-BD5936CE9D62}" srcOrd="0" destOrd="0" presId="urn:microsoft.com/office/officeart/2005/8/layout/gear1"/>
    <dgm:cxn modelId="{0AEB0249-86F9-4B42-9A60-54B90F24FBC7}" type="presOf" srcId="{C4403DBF-DA02-2A49-B460-EBB52C179B8C}" destId="{C35D9751-A95B-C04A-8474-88184A96B471}" srcOrd="1" destOrd="0" presId="urn:microsoft.com/office/officeart/2005/8/layout/gear1"/>
    <dgm:cxn modelId="{109CB14D-4185-5448-A2C9-1E1A6FCF8B5A}" type="presOf" srcId="{3930EBD9-FDFD-3644-97D6-5B2E19F48478}" destId="{0734EF31-98B5-C34F-90C7-D3CF02978BB6}" srcOrd="0" destOrd="0" presId="urn:microsoft.com/office/officeart/2005/8/layout/gear1"/>
    <dgm:cxn modelId="{2A872061-604B-7F44-9AA0-ACD654D02961}" srcId="{5DB2574F-2A85-FA4C-971E-8ED16F61D1EB}" destId="{87EA1582-16D9-3741-9DEB-A5F9B62E4099}" srcOrd="2" destOrd="0" parTransId="{17BC5C51-D3F8-3745-BD87-D0DECDB7054D}" sibTransId="{3930EBD9-FDFD-3644-97D6-5B2E19F48478}"/>
    <dgm:cxn modelId="{B94F5A97-B9D6-184F-ABB8-E1E53FD80E23}" type="presOf" srcId="{C4403DBF-DA02-2A49-B460-EBB52C179B8C}" destId="{3ACEF6DB-D411-C840-933A-93E4972BA3E7}" srcOrd="2" destOrd="0" presId="urn:microsoft.com/office/officeart/2005/8/layout/gear1"/>
    <dgm:cxn modelId="{B8DFBD9C-C666-C84C-B46F-29E5C7443055}" type="presOf" srcId="{C280A448-3A64-3E44-9306-EA56FFD8FD20}" destId="{C1A4BC15-5231-0349-9AA5-E574AFD60B73}" srcOrd="0" destOrd="0" presId="urn:microsoft.com/office/officeart/2005/8/layout/gear1"/>
    <dgm:cxn modelId="{756912A9-9824-2B4E-B9A2-95642A71BD85}" type="presOf" srcId="{1E8E8079-101C-A543-8DB4-60C12F0E58E0}" destId="{1E0B5AAE-7800-E248-88AB-0AFB950F5FF9}" srcOrd="0" destOrd="0" presId="urn:microsoft.com/office/officeart/2005/8/layout/gear1"/>
    <dgm:cxn modelId="{467F16CC-751B-DA4B-8CF1-9E57F5BFCECC}" type="presOf" srcId="{87EA1582-16D9-3741-9DEB-A5F9B62E4099}" destId="{3D19E20B-A7D9-9043-AD4F-E99301C52170}" srcOrd="2" destOrd="0" presId="urn:microsoft.com/office/officeart/2005/8/layout/gear1"/>
    <dgm:cxn modelId="{591DE6D1-A8CD-6544-AD79-D413491354E5}" type="presOf" srcId="{C280A448-3A64-3E44-9306-EA56FFD8FD20}" destId="{E64E1743-4152-2A44-91EE-334AAC3306E2}" srcOrd="2" destOrd="0" presId="urn:microsoft.com/office/officeart/2005/8/layout/gear1"/>
    <dgm:cxn modelId="{E1EEA7D2-0DF0-9645-B926-80003AC160C7}" type="presOf" srcId="{87EA1582-16D9-3741-9DEB-A5F9B62E4099}" destId="{152A820A-60FB-5347-B7BB-C0195B5CCBAD}" srcOrd="1" destOrd="0" presId="urn:microsoft.com/office/officeart/2005/8/layout/gear1"/>
    <dgm:cxn modelId="{92EF67D3-54D2-B042-9A96-CBBA441D1ED4}" type="presOf" srcId="{176BE75D-118D-C441-8B79-A58E0B9D3BC8}" destId="{5544E7D5-CC45-CE41-A4A3-AC4335895877}" srcOrd="0" destOrd="0" presId="urn:microsoft.com/office/officeart/2005/8/layout/gear1"/>
    <dgm:cxn modelId="{9A2D8BDA-ABAD-8C45-AC90-F075A652F963}" type="presOf" srcId="{87EA1582-16D9-3741-9DEB-A5F9B62E4099}" destId="{1414F8B8-84F3-6D4F-B6C2-A147D9E96264}" srcOrd="0" destOrd="0" presId="urn:microsoft.com/office/officeart/2005/8/layout/gear1"/>
    <dgm:cxn modelId="{E7495EDC-1DE2-2E44-A2E0-D03F22BB41ED}" srcId="{5DB2574F-2A85-FA4C-971E-8ED16F61D1EB}" destId="{C4403DBF-DA02-2A49-B460-EBB52C179B8C}" srcOrd="1" destOrd="0" parTransId="{C9BADF10-4F1E-7F4F-A348-0AA0383464A6}" sibTransId="{1E8E8079-101C-A543-8DB4-60C12F0E58E0}"/>
    <dgm:cxn modelId="{6F94A1FE-0209-D24F-B94C-2FCC6F800742}" srcId="{5DB2574F-2A85-FA4C-971E-8ED16F61D1EB}" destId="{C280A448-3A64-3E44-9306-EA56FFD8FD20}" srcOrd="0" destOrd="0" parTransId="{36686A00-63CE-8B40-95D7-C9AA299DA6E1}" sibTransId="{176BE75D-118D-C441-8B79-A58E0B9D3BC8}"/>
    <dgm:cxn modelId="{37EE4777-DDB9-4D44-A1EC-E1463EA7B7D0}" type="presParOf" srcId="{87629420-AFFD-714F-A2FB-BD5936CE9D62}" destId="{C1A4BC15-5231-0349-9AA5-E574AFD60B73}" srcOrd="0" destOrd="0" presId="urn:microsoft.com/office/officeart/2005/8/layout/gear1"/>
    <dgm:cxn modelId="{CF091D03-CD9A-074F-862D-95382A019D4B}" type="presParOf" srcId="{87629420-AFFD-714F-A2FB-BD5936CE9D62}" destId="{DB2F66B2-6ED3-BE4A-83C3-35C656BB9599}" srcOrd="1" destOrd="0" presId="urn:microsoft.com/office/officeart/2005/8/layout/gear1"/>
    <dgm:cxn modelId="{BDC29885-3981-D94D-91B5-21832D752531}" type="presParOf" srcId="{87629420-AFFD-714F-A2FB-BD5936CE9D62}" destId="{E64E1743-4152-2A44-91EE-334AAC3306E2}" srcOrd="2" destOrd="0" presId="urn:microsoft.com/office/officeart/2005/8/layout/gear1"/>
    <dgm:cxn modelId="{565C112C-F1DA-FE4D-AABA-408B1623212F}" type="presParOf" srcId="{87629420-AFFD-714F-A2FB-BD5936CE9D62}" destId="{84964F82-4910-0143-9025-21988FDC0054}" srcOrd="3" destOrd="0" presId="urn:microsoft.com/office/officeart/2005/8/layout/gear1"/>
    <dgm:cxn modelId="{EDA2C836-7C2B-0548-8BF2-A5B1FA6F000C}" type="presParOf" srcId="{87629420-AFFD-714F-A2FB-BD5936CE9D62}" destId="{C35D9751-A95B-C04A-8474-88184A96B471}" srcOrd="4" destOrd="0" presId="urn:microsoft.com/office/officeart/2005/8/layout/gear1"/>
    <dgm:cxn modelId="{B2394F84-43F2-F843-B904-CD79613A985C}" type="presParOf" srcId="{87629420-AFFD-714F-A2FB-BD5936CE9D62}" destId="{3ACEF6DB-D411-C840-933A-93E4972BA3E7}" srcOrd="5" destOrd="0" presId="urn:microsoft.com/office/officeart/2005/8/layout/gear1"/>
    <dgm:cxn modelId="{DD9C9B4F-58B1-8D4D-AECE-0652EDD484C0}" type="presParOf" srcId="{87629420-AFFD-714F-A2FB-BD5936CE9D62}" destId="{1414F8B8-84F3-6D4F-B6C2-A147D9E96264}" srcOrd="6" destOrd="0" presId="urn:microsoft.com/office/officeart/2005/8/layout/gear1"/>
    <dgm:cxn modelId="{F4929DDC-4AE8-2141-AE11-03E9C6C99A3F}" type="presParOf" srcId="{87629420-AFFD-714F-A2FB-BD5936CE9D62}" destId="{152A820A-60FB-5347-B7BB-C0195B5CCBAD}" srcOrd="7" destOrd="0" presId="urn:microsoft.com/office/officeart/2005/8/layout/gear1"/>
    <dgm:cxn modelId="{B21D8A1A-38DE-604E-BE57-ADE979D29087}" type="presParOf" srcId="{87629420-AFFD-714F-A2FB-BD5936CE9D62}" destId="{3D19E20B-A7D9-9043-AD4F-E99301C52170}" srcOrd="8" destOrd="0" presId="urn:microsoft.com/office/officeart/2005/8/layout/gear1"/>
    <dgm:cxn modelId="{8A9B0593-F65D-B449-8BFC-FA1C013272C5}" type="presParOf" srcId="{87629420-AFFD-714F-A2FB-BD5936CE9D62}" destId="{A33FAE14-C6CB-994D-B5AE-9C885566184E}" srcOrd="9" destOrd="0" presId="urn:microsoft.com/office/officeart/2005/8/layout/gear1"/>
    <dgm:cxn modelId="{36A80631-F84D-544C-8494-7CCFC0644708}" type="presParOf" srcId="{87629420-AFFD-714F-A2FB-BD5936CE9D62}" destId="{5544E7D5-CC45-CE41-A4A3-AC4335895877}" srcOrd="10" destOrd="0" presId="urn:microsoft.com/office/officeart/2005/8/layout/gear1"/>
    <dgm:cxn modelId="{568E7833-E73C-AB46-B4D9-B06652C44158}" type="presParOf" srcId="{87629420-AFFD-714F-A2FB-BD5936CE9D62}" destId="{1E0B5AAE-7800-E248-88AB-0AFB950F5FF9}" srcOrd="11" destOrd="0" presId="urn:microsoft.com/office/officeart/2005/8/layout/gear1"/>
    <dgm:cxn modelId="{B4E877CF-DC03-DD4C-A311-3ED31577B746}" type="presParOf" srcId="{87629420-AFFD-714F-A2FB-BD5936CE9D62}" destId="{0734EF31-98B5-C34F-90C7-D3CF02978BB6}" srcOrd="12" destOrd="0" presId="urn:microsoft.com/office/officeart/2005/8/layout/gear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A4BC15-5231-0349-9AA5-E574AFD60B73}">
      <dsp:nvSpPr>
        <dsp:cNvPr id="0" name=""/>
        <dsp:cNvSpPr/>
      </dsp:nvSpPr>
      <dsp:spPr>
        <a:xfrm>
          <a:off x="3623833" y="2276339"/>
          <a:ext cx="2782192" cy="2782192"/>
        </a:xfrm>
        <a:prstGeom prst="gear9">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s-ES" sz="1200" b="1" kern="1200" dirty="0">
              <a:latin typeface="+mj-lt"/>
            </a:rPr>
            <a:t>Instituciones de salud que posee necesidades y/o desafíos particulares</a:t>
          </a:r>
        </a:p>
        <a:p>
          <a:pPr marL="0" lvl="0" indent="0" algn="ctr" defTabSz="533400">
            <a:lnSpc>
              <a:spcPct val="90000"/>
            </a:lnSpc>
            <a:spcBef>
              <a:spcPct val="0"/>
            </a:spcBef>
            <a:spcAft>
              <a:spcPct val="35000"/>
            </a:spcAft>
            <a:buNone/>
          </a:pPr>
          <a:r>
            <a:rPr lang="es-ES" sz="1200" b="1" kern="1200" dirty="0">
              <a:latin typeface="+mj-lt"/>
            </a:rPr>
            <a:t> </a:t>
          </a:r>
          <a:r>
            <a:rPr lang="es-ES" sz="1200" kern="1200" dirty="0">
              <a:latin typeface="+mj-lt"/>
            </a:rPr>
            <a:t>(INGER, HCUCH, otros)</a:t>
          </a:r>
        </a:p>
      </dsp:txBody>
      <dsp:txXfrm>
        <a:off x="4183177" y="2928054"/>
        <a:ext cx="1663504" cy="1430104"/>
      </dsp:txXfrm>
    </dsp:sp>
    <dsp:sp modelId="{84964F82-4910-0143-9025-21988FDC0054}">
      <dsp:nvSpPr>
        <dsp:cNvPr id="0" name=""/>
        <dsp:cNvSpPr/>
      </dsp:nvSpPr>
      <dsp:spPr>
        <a:xfrm>
          <a:off x="2024892" y="1728520"/>
          <a:ext cx="2023412" cy="2023412"/>
        </a:xfrm>
        <a:prstGeom prst="gear6">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s-ES" sz="1200" b="1" kern="1200" dirty="0">
              <a:latin typeface="+mj-lt"/>
            </a:rPr>
            <a:t>Intermediarios</a:t>
          </a:r>
        </a:p>
        <a:p>
          <a:pPr marL="0" lvl="0" indent="0" algn="ctr" defTabSz="533400">
            <a:lnSpc>
              <a:spcPct val="90000"/>
            </a:lnSpc>
            <a:spcBef>
              <a:spcPct val="0"/>
            </a:spcBef>
            <a:spcAft>
              <a:spcPct val="35000"/>
            </a:spcAft>
            <a:buNone/>
          </a:pPr>
          <a:r>
            <a:rPr lang="es-ES" sz="1200" kern="1200" dirty="0">
              <a:latin typeface="+mj-lt"/>
            </a:rPr>
            <a:t>(</a:t>
          </a:r>
          <a:r>
            <a:rPr lang="es-ES" sz="1200" kern="1200" dirty="0" err="1">
              <a:latin typeface="+mj-lt"/>
            </a:rPr>
            <a:t>Know</a:t>
          </a:r>
          <a:r>
            <a:rPr lang="es-ES" sz="1200" kern="1200" dirty="0">
              <a:latin typeface="+mj-lt"/>
            </a:rPr>
            <a:t> </a:t>
          </a:r>
          <a:r>
            <a:rPr lang="es-ES" sz="1200" kern="1200" dirty="0" err="1">
              <a:latin typeface="+mj-lt"/>
            </a:rPr>
            <a:t>Hub</a:t>
          </a:r>
          <a:r>
            <a:rPr lang="es-ES" sz="1200" kern="1200" dirty="0">
              <a:latin typeface="+mj-lt"/>
            </a:rPr>
            <a:t>, </a:t>
          </a:r>
          <a:r>
            <a:rPr lang="es-ES" sz="1200" kern="1200" dirty="0" err="1">
              <a:latin typeface="+mj-lt"/>
            </a:rPr>
            <a:t>OpenBeauchef</a:t>
          </a:r>
          <a:r>
            <a:rPr lang="es-ES" sz="1200" kern="1200" dirty="0">
              <a:latin typeface="+mj-lt"/>
            </a:rPr>
            <a:t>)</a:t>
          </a:r>
        </a:p>
      </dsp:txBody>
      <dsp:txXfrm>
        <a:off x="2534292" y="2240999"/>
        <a:ext cx="1004612" cy="998454"/>
      </dsp:txXfrm>
    </dsp:sp>
    <dsp:sp modelId="{1414F8B8-84F3-6D4F-B6C2-A147D9E96264}">
      <dsp:nvSpPr>
        <dsp:cNvPr id="0" name=""/>
        <dsp:cNvSpPr/>
      </dsp:nvSpPr>
      <dsp:spPr>
        <a:xfrm rot="20700000">
          <a:off x="3138421" y="222781"/>
          <a:ext cx="1982531" cy="1982531"/>
        </a:xfrm>
        <a:prstGeom prst="gear6">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s-ES" sz="1200" b="1" kern="1200" dirty="0">
              <a:latin typeface="+mj-lt"/>
            </a:rPr>
            <a:t>Instituciones generadoras de conocimiento</a:t>
          </a:r>
        </a:p>
        <a:p>
          <a:pPr marL="0" lvl="0" indent="0" algn="ctr" defTabSz="533400">
            <a:lnSpc>
              <a:spcPct val="90000"/>
            </a:lnSpc>
            <a:spcBef>
              <a:spcPct val="0"/>
            </a:spcBef>
            <a:spcAft>
              <a:spcPct val="35000"/>
            </a:spcAft>
            <a:buNone/>
          </a:pPr>
          <a:r>
            <a:rPr lang="es-ES" sz="1200" b="1" kern="1200" dirty="0">
              <a:latin typeface="+mj-lt"/>
            </a:rPr>
            <a:t> </a:t>
          </a:r>
          <a:r>
            <a:rPr lang="es-ES" sz="1200" kern="1200" dirty="0">
              <a:latin typeface="+mj-lt"/>
            </a:rPr>
            <a:t>(Socios KH)</a:t>
          </a:r>
        </a:p>
      </dsp:txBody>
      <dsp:txXfrm rot="-20700000">
        <a:off x="3573248" y="657609"/>
        <a:ext cx="1112877" cy="1112877"/>
      </dsp:txXfrm>
    </dsp:sp>
    <dsp:sp modelId="{5544E7D5-CC45-CE41-A4A3-AC4335895877}">
      <dsp:nvSpPr>
        <dsp:cNvPr id="0" name=""/>
        <dsp:cNvSpPr/>
      </dsp:nvSpPr>
      <dsp:spPr>
        <a:xfrm>
          <a:off x="3419505" y="1851027"/>
          <a:ext cx="3561206" cy="3561206"/>
        </a:xfrm>
        <a:prstGeom prst="circularArrow">
          <a:avLst>
            <a:gd name="adj1" fmla="val 4687"/>
            <a:gd name="adj2" fmla="val 299029"/>
            <a:gd name="adj3" fmla="val 2533547"/>
            <a:gd name="adj4" fmla="val 15824329"/>
            <a:gd name="adj5" fmla="val 546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E0B5AAE-7800-E248-88AB-0AFB950F5FF9}">
      <dsp:nvSpPr>
        <dsp:cNvPr id="0" name=""/>
        <dsp:cNvSpPr/>
      </dsp:nvSpPr>
      <dsp:spPr>
        <a:xfrm>
          <a:off x="1646761" y="1167316"/>
          <a:ext cx="2587439" cy="2587439"/>
        </a:xfrm>
        <a:prstGeom prst="leftCircularArrow">
          <a:avLst>
            <a:gd name="adj1" fmla="val 6452"/>
            <a:gd name="adj2" fmla="val 429999"/>
            <a:gd name="adj3" fmla="val 10489124"/>
            <a:gd name="adj4" fmla="val 14837806"/>
            <a:gd name="adj5" fmla="val 752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734EF31-98B5-C34F-90C7-D3CF02978BB6}">
      <dsp:nvSpPr>
        <dsp:cNvPr id="0" name=""/>
        <dsp:cNvSpPr/>
      </dsp:nvSpPr>
      <dsp:spPr>
        <a:xfrm rot="8524829">
          <a:off x="2679841" y="-215175"/>
          <a:ext cx="2789780" cy="2789780"/>
        </a:xfrm>
        <a:prstGeom prst="circularArrow">
          <a:avLst>
            <a:gd name="adj1" fmla="val 5984"/>
            <a:gd name="adj2" fmla="val 394124"/>
            <a:gd name="adj3" fmla="val 13313824"/>
            <a:gd name="adj4" fmla="val 10508221"/>
            <a:gd name="adj5" fmla="val 698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F531F46F-24FA-418B-AD37-822FCF3F661E}" type="datetimeFigureOut">
              <a:rPr lang="es-ES" smtClean="0"/>
              <a:t>14/5/20</a:t>
            </a:fld>
            <a:endParaRPr lang="es-ES"/>
          </a:p>
        </p:txBody>
      </p:sp>
      <p:sp>
        <p:nvSpPr>
          <p:cNvPr id="4" name="3 Marcador de pie de página"/>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5" name="4 Marcador de número de diapositiva"/>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D707277-0703-4A01-B84E-D64CC2975806}" type="slidenum">
              <a:rPr lang="es-ES" smtClean="0"/>
              <a:t>‹Nº›</a:t>
            </a:fld>
            <a:endParaRPr lang="es-ES"/>
          </a:p>
        </p:txBody>
      </p:sp>
    </p:spTree>
    <p:extLst>
      <p:ext uri="{BB962C8B-B14F-4D97-AF65-F5344CB8AC3E}">
        <p14:creationId xmlns:p14="http://schemas.microsoft.com/office/powerpoint/2010/main" val="95495237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L"/>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1CCE3E8-DAE4-4D60-AEA1-FC29169669ED}" type="datetimeFigureOut">
              <a:rPr lang="es-CL" smtClean="0"/>
              <a:t>14-05-20</a:t>
            </a:fld>
            <a:endParaRPr lang="es-CL"/>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L"/>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L"/>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4DE0EB2-870C-432D-BCD7-2C2FB9A6BDAD}" type="slidenum">
              <a:rPr lang="es-CL" smtClean="0"/>
              <a:t>‹Nº›</a:t>
            </a:fld>
            <a:endParaRPr lang="es-CL"/>
          </a:p>
        </p:txBody>
      </p:sp>
    </p:spTree>
    <p:extLst>
      <p:ext uri="{BB962C8B-B14F-4D97-AF65-F5344CB8AC3E}">
        <p14:creationId xmlns:p14="http://schemas.microsoft.com/office/powerpoint/2010/main" val="12677625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B4DE0EB2-870C-432D-BCD7-2C2FB9A6BDAD}" type="slidenum">
              <a:rPr lang="es-CL" smtClean="0"/>
              <a:t>4</a:t>
            </a:fld>
            <a:endParaRPr lang="es-CL"/>
          </a:p>
        </p:txBody>
      </p:sp>
    </p:spTree>
    <p:extLst>
      <p:ext uri="{BB962C8B-B14F-4D97-AF65-F5344CB8AC3E}">
        <p14:creationId xmlns:p14="http://schemas.microsoft.com/office/powerpoint/2010/main" val="23573175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B4DE0EB2-870C-432D-BCD7-2C2FB9A6BDAD}" type="slidenum">
              <a:rPr lang="es-CL" smtClean="0"/>
              <a:t>5</a:t>
            </a:fld>
            <a:endParaRPr lang="es-CL"/>
          </a:p>
        </p:txBody>
      </p:sp>
    </p:spTree>
    <p:extLst>
      <p:ext uri="{BB962C8B-B14F-4D97-AF65-F5344CB8AC3E}">
        <p14:creationId xmlns:p14="http://schemas.microsoft.com/office/powerpoint/2010/main" val="25084748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B4DE0EB2-870C-432D-BCD7-2C2FB9A6BDAD}" type="slidenum">
              <a:rPr lang="es-CL" smtClean="0"/>
              <a:t>6</a:t>
            </a:fld>
            <a:endParaRPr lang="es-CL"/>
          </a:p>
        </p:txBody>
      </p:sp>
    </p:spTree>
    <p:extLst>
      <p:ext uri="{BB962C8B-B14F-4D97-AF65-F5344CB8AC3E}">
        <p14:creationId xmlns:p14="http://schemas.microsoft.com/office/powerpoint/2010/main" val="32907164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B4DE0EB2-870C-432D-BCD7-2C2FB9A6BDAD}" type="slidenum">
              <a:rPr lang="es-CL" smtClean="0"/>
              <a:t>7</a:t>
            </a:fld>
            <a:endParaRPr lang="es-CL"/>
          </a:p>
        </p:txBody>
      </p:sp>
    </p:spTree>
    <p:extLst>
      <p:ext uri="{BB962C8B-B14F-4D97-AF65-F5344CB8AC3E}">
        <p14:creationId xmlns:p14="http://schemas.microsoft.com/office/powerpoint/2010/main" val="298377772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ítulo y objetos">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F7A8658F-76BE-4A7E-9EFF-DA06C06814F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0"/>
            <a:ext cx="12191997" cy="6857998"/>
          </a:xfrm>
          <a:prstGeom prst="rect">
            <a:avLst/>
          </a:prstGeom>
        </p:spPr>
      </p:pic>
    </p:spTree>
    <p:extLst>
      <p:ext uri="{BB962C8B-B14F-4D97-AF65-F5344CB8AC3E}">
        <p14:creationId xmlns:p14="http://schemas.microsoft.com/office/powerpoint/2010/main" val="1279316620"/>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cSld name="1_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CA4892A-6826-4E46-95CB-FB57EB61EA7D}"/>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D51C9781-8551-4D43-A536-08125997F68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A69CBD80-BAF4-4C5B-9FFF-87797303C15D}"/>
              </a:ext>
            </a:extLst>
          </p:cNvPr>
          <p:cNvSpPr>
            <a:spLocks noGrp="1"/>
          </p:cNvSpPr>
          <p:nvPr>
            <p:ph type="dt" sz="half" idx="10"/>
          </p:nvPr>
        </p:nvSpPr>
        <p:spPr/>
        <p:txBody>
          <a:bodyPr/>
          <a:lstStyle/>
          <a:p>
            <a:fld id="{A8F507C1-B73A-4864-B91B-5C2C5B33395C}" type="datetimeFigureOut">
              <a:rPr lang="es-ES" smtClean="0"/>
              <a:t>14/5/20</a:t>
            </a:fld>
            <a:endParaRPr lang="es-ES"/>
          </a:p>
        </p:txBody>
      </p:sp>
      <p:sp>
        <p:nvSpPr>
          <p:cNvPr id="5" name="Marcador de pie de página 4">
            <a:extLst>
              <a:ext uri="{FF2B5EF4-FFF2-40B4-BE49-F238E27FC236}">
                <a16:creationId xmlns:a16="http://schemas.microsoft.com/office/drawing/2014/main" id="{BC9FFFBE-8EE1-43C9-A3E3-1399EDEA2FD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341F04E9-390F-4BA4-AEC3-0EB86462A2FE}"/>
              </a:ext>
            </a:extLst>
          </p:cNvPr>
          <p:cNvSpPr>
            <a:spLocks noGrp="1"/>
          </p:cNvSpPr>
          <p:nvPr>
            <p:ph type="sldNum" sz="quarter" idx="12"/>
          </p:nvPr>
        </p:nvSpPr>
        <p:spPr/>
        <p:txBody>
          <a:bodyPr/>
          <a:lstStyle/>
          <a:p>
            <a:fld id="{87D26335-B1F5-4096-B55F-FF2446BFEE1B}" type="slidenum">
              <a:rPr lang="es-ES" smtClean="0"/>
              <a:t>‹Nº›</a:t>
            </a:fld>
            <a:endParaRPr lang="es-ES"/>
          </a:p>
        </p:txBody>
      </p:sp>
    </p:spTree>
    <p:extLst>
      <p:ext uri="{BB962C8B-B14F-4D97-AF65-F5344CB8AC3E}">
        <p14:creationId xmlns:p14="http://schemas.microsoft.com/office/powerpoint/2010/main" val="31507753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779082C-4D90-4029-8C66-358488589749}"/>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82456015-DD0A-47A1-82D0-F3B1904D72AF}"/>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3043499-09EA-4E86-9583-A7F75E6A15EB}"/>
              </a:ext>
            </a:extLst>
          </p:cNvPr>
          <p:cNvSpPr>
            <a:spLocks noGrp="1"/>
          </p:cNvSpPr>
          <p:nvPr>
            <p:ph type="dt" sz="half" idx="10"/>
          </p:nvPr>
        </p:nvSpPr>
        <p:spPr/>
        <p:txBody>
          <a:bodyPr/>
          <a:lstStyle/>
          <a:p>
            <a:fld id="{A8F507C1-B73A-4864-B91B-5C2C5B33395C}" type="datetimeFigureOut">
              <a:rPr lang="es-ES" smtClean="0"/>
              <a:t>14/5/20</a:t>
            </a:fld>
            <a:endParaRPr lang="es-ES"/>
          </a:p>
        </p:txBody>
      </p:sp>
      <p:sp>
        <p:nvSpPr>
          <p:cNvPr id="5" name="Marcador de pie de página 4">
            <a:extLst>
              <a:ext uri="{FF2B5EF4-FFF2-40B4-BE49-F238E27FC236}">
                <a16:creationId xmlns:a16="http://schemas.microsoft.com/office/drawing/2014/main" id="{3A127CD3-4FB1-4912-B5A1-FCE27E10E7E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301FF2D4-12C3-4D46-A1BB-5083EF36B1BA}"/>
              </a:ext>
            </a:extLst>
          </p:cNvPr>
          <p:cNvSpPr>
            <a:spLocks noGrp="1"/>
          </p:cNvSpPr>
          <p:nvPr>
            <p:ph type="sldNum" sz="quarter" idx="12"/>
          </p:nvPr>
        </p:nvSpPr>
        <p:spPr/>
        <p:txBody>
          <a:bodyPr/>
          <a:lstStyle/>
          <a:p>
            <a:fld id="{87D26335-B1F5-4096-B55F-FF2446BFEE1B}" type="slidenum">
              <a:rPr lang="es-ES" smtClean="0"/>
              <a:t>‹Nº›</a:t>
            </a:fld>
            <a:endParaRPr lang="es-ES"/>
          </a:p>
        </p:txBody>
      </p:sp>
    </p:spTree>
    <p:extLst>
      <p:ext uri="{BB962C8B-B14F-4D97-AF65-F5344CB8AC3E}">
        <p14:creationId xmlns:p14="http://schemas.microsoft.com/office/powerpoint/2010/main" val="38336668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Título y objetos">
    <p:spTree>
      <p:nvGrpSpPr>
        <p:cNvPr id="1" name=""/>
        <p:cNvGrpSpPr/>
        <p:nvPr/>
      </p:nvGrpSpPr>
      <p:grpSpPr>
        <a:xfrm>
          <a:off x="0" y="0"/>
          <a:ext cx="0" cy="0"/>
          <a:chOff x="0" y="0"/>
          <a:chExt cx="0" cy="0"/>
        </a:xfrm>
      </p:grpSpPr>
      <p:sp>
        <p:nvSpPr>
          <p:cNvPr id="4" name="Rectángulo 3"/>
          <p:cNvSpPr/>
          <p:nvPr userDrawn="1"/>
        </p:nvSpPr>
        <p:spPr>
          <a:xfrm>
            <a:off x="10143858" y="0"/>
            <a:ext cx="2048142" cy="6858000"/>
          </a:xfrm>
          <a:prstGeom prst="rect">
            <a:avLst/>
          </a:prstGeom>
          <a:solidFill>
            <a:srgbClr val="009E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1" name="object 2">
            <a:extLst>
              <a:ext uri="{FF2B5EF4-FFF2-40B4-BE49-F238E27FC236}">
                <a16:creationId xmlns:a16="http://schemas.microsoft.com/office/drawing/2014/main" id="{A816362E-31FB-429D-8BF0-F30976B98C91}"/>
              </a:ext>
            </a:extLst>
          </p:cNvPr>
          <p:cNvSpPr/>
          <p:nvPr userDrawn="1"/>
        </p:nvSpPr>
        <p:spPr>
          <a:xfrm>
            <a:off x="16502775" y="0"/>
            <a:ext cx="3601720" cy="11308715"/>
          </a:xfrm>
          <a:custGeom>
            <a:avLst/>
            <a:gdLst/>
            <a:ahLst/>
            <a:cxnLst/>
            <a:rect l="l" t="t" r="r" b="b"/>
            <a:pathLst>
              <a:path w="3601719" h="11308715">
                <a:moveTo>
                  <a:pt x="0" y="11308556"/>
                </a:moveTo>
                <a:lnTo>
                  <a:pt x="3601324" y="11308556"/>
                </a:lnTo>
                <a:lnTo>
                  <a:pt x="3601324" y="0"/>
                </a:lnTo>
                <a:lnTo>
                  <a:pt x="0" y="0"/>
                </a:lnTo>
                <a:lnTo>
                  <a:pt x="0" y="11308556"/>
                </a:lnTo>
                <a:close/>
              </a:path>
            </a:pathLst>
          </a:custGeom>
          <a:solidFill>
            <a:srgbClr val="1D71B8"/>
          </a:solidFill>
        </p:spPr>
        <p:txBody>
          <a:bodyPr wrap="square" lIns="0" tIns="0" rIns="0" bIns="0" rtlCol="0"/>
          <a:lstStyle/>
          <a:p>
            <a:endParaRPr/>
          </a:p>
        </p:txBody>
      </p:sp>
      <p:sp>
        <p:nvSpPr>
          <p:cNvPr id="12" name="object 3">
            <a:extLst>
              <a:ext uri="{FF2B5EF4-FFF2-40B4-BE49-F238E27FC236}">
                <a16:creationId xmlns:a16="http://schemas.microsoft.com/office/drawing/2014/main" id="{B3E689E1-31CF-4BFA-81B1-26E00E7AEFEE}"/>
              </a:ext>
            </a:extLst>
          </p:cNvPr>
          <p:cNvSpPr/>
          <p:nvPr userDrawn="1"/>
        </p:nvSpPr>
        <p:spPr>
          <a:xfrm>
            <a:off x="19342279" y="1632799"/>
            <a:ext cx="286385" cy="264160"/>
          </a:xfrm>
          <a:custGeom>
            <a:avLst/>
            <a:gdLst/>
            <a:ahLst/>
            <a:cxnLst/>
            <a:rect l="l" t="t" r="r" b="b"/>
            <a:pathLst>
              <a:path w="286384" h="264160">
                <a:moveTo>
                  <a:pt x="0" y="0"/>
                </a:moveTo>
                <a:lnTo>
                  <a:pt x="0" y="36564"/>
                </a:lnTo>
                <a:lnTo>
                  <a:pt x="207491" y="114258"/>
                </a:lnTo>
                <a:lnTo>
                  <a:pt x="0" y="191041"/>
                </a:lnTo>
                <a:lnTo>
                  <a:pt x="0" y="264159"/>
                </a:lnTo>
                <a:lnTo>
                  <a:pt x="286096" y="151733"/>
                </a:lnTo>
                <a:lnTo>
                  <a:pt x="286096" y="113347"/>
                </a:lnTo>
                <a:lnTo>
                  <a:pt x="0" y="0"/>
                </a:lnTo>
                <a:close/>
              </a:path>
            </a:pathLst>
          </a:custGeom>
          <a:solidFill>
            <a:srgbClr val="FFFFFF"/>
          </a:solidFill>
        </p:spPr>
        <p:txBody>
          <a:bodyPr wrap="square" lIns="0" tIns="0" rIns="0" bIns="0" rtlCol="0"/>
          <a:lstStyle/>
          <a:p>
            <a:endParaRPr/>
          </a:p>
        </p:txBody>
      </p:sp>
      <p:sp>
        <p:nvSpPr>
          <p:cNvPr id="13" name="object 4">
            <a:extLst>
              <a:ext uri="{FF2B5EF4-FFF2-40B4-BE49-F238E27FC236}">
                <a16:creationId xmlns:a16="http://schemas.microsoft.com/office/drawing/2014/main" id="{CED007EA-331E-4545-BFEC-D6F6507B755D}"/>
              </a:ext>
            </a:extLst>
          </p:cNvPr>
          <p:cNvSpPr/>
          <p:nvPr userDrawn="1"/>
        </p:nvSpPr>
        <p:spPr>
          <a:xfrm>
            <a:off x="19343191" y="1562873"/>
            <a:ext cx="285750" cy="0"/>
          </a:xfrm>
          <a:custGeom>
            <a:avLst/>
            <a:gdLst/>
            <a:ahLst/>
            <a:cxnLst/>
            <a:rect l="l" t="t" r="r" b="b"/>
            <a:pathLst>
              <a:path w="285750">
                <a:moveTo>
                  <a:pt x="0" y="0"/>
                </a:moveTo>
                <a:lnTo>
                  <a:pt x="285185" y="0"/>
                </a:lnTo>
              </a:path>
            </a:pathLst>
          </a:custGeom>
          <a:ln w="70385">
            <a:solidFill>
              <a:srgbClr val="FFFFFF"/>
            </a:solidFill>
          </a:ln>
        </p:spPr>
        <p:txBody>
          <a:bodyPr wrap="square" lIns="0" tIns="0" rIns="0" bIns="0" rtlCol="0"/>
          <a:lstStyle/>
          <a:p>
            <a:endParaRPr/>
          </a:p>
        </p:txBody>
      </p:sp>
      <p:sp>
        <p:nvSpPr>
          <p:cNvPr id="14" name="object 5">
            <a:extLst>
              <a:ext uri="{FF2B5EF4-FFF2-40B4-BE49-F238E27FC236}">
                <a16:creationId xmlns:a16="http://schemas.microsoft.com/office/drawing/2014/main" id="{44994CB3-C27B-4C2C-AE9B-CB95E86290D0}"/>
              </a:ext>
            </a:extLst>
          </p:cNvPr>
          <p:cNvSpPr/>
          <p:nvPr userDrawn="1"/>
        </p:nvSpPr>
        <p:spPr>
          <a:xfrm>
            <a:off x="19343192" y="1194047"/>
            <a:ext cx="285750" cy="274320"/>
          </a:xfrm>
          <a:custGeom>
            <a:avLst/>
            <a:gdLst/>
            <a:ahLst/>
            <a:cxnLst/>
            <a:rect l="l" t="t" r="r" b="b"/>
            <a:pathLst>
              <a:path w="285750" h="274319">
                <a:moveTo>
                  <a:pt x="131629" y="0"/>
                </a:moveTo>
                <a:lnTo>
                  <a:pt x="125231" y="0"/>
                </a:lnTo>
                <a:lnTo>
                  <a:pt x="118834" y="921"/>
                </a:lnTo>
                <a:lnTo>
                  <a:pt x="106028" y="1832"/>
                </a:lnTo>
                <a:lnTo>
                  <a:pt x="99630" y="2743"/>
                </a:lnTo>
                <a:lnTo>
                  <a:pt x="94154" y="4575"/>
                </a:lnTo>
                <a:lnTo>
                  <a:pt x="82269" y="8230"/>
                </a:lnTo>
                <a:lnTo>
                  <a:pt x="76783" y="10062"/>
                </a:lnTo>
                <a:lnTo>
                  <a:pt x="60333" y="18282"/>
                </a:lnTo>
                <a:lnTo>
                  <a:pt x="54846" y="21946"/>
                </a:lnTo>
                <a:lnTo>
                  <a:pt x="50281" y="25601"/>
                </a:lnTo>
                <a:lnTo>
                  <a:pt x="40218" y="32909"/>
                </a:lnTo>
                <a:lnTo>
                  <a:pt x="30166" y="42051"/>
                </a:lnTo>
                <a:lnTo>
                  <a:pt x="26512" y="46616"/>
                </a:lnTo>
                <a:lnTo>
                  <a:pt x="21936" y="51192"/>
                </a:lnTo>
                <a:lnTo>
                  <a:pt x="1832" y="94154"/>
                </a:lnTo>
                <a:lnTo>
                  <a:pt x="0" y="106038"/>
                </a:lnTo>
                <a:lnTo>
                  <a:pt x="0" y="274222"/>
                </a:lnTo>
                <a:lnTo>
                  <a:pt x="285185" y="274222"/>
                </a:lnTo>
                <a:lnTo>
                  <a:pt x="285185" y="208412"/>
                </a:lnTo>
                <a:lnTo>
                  <a:pt x="24679" y="208412"/>
                </a:lnTo>
                <a:lnTo>
                  <a:pt x="24679" y="152655"/>
                </a:lnTo>
                <a:lnTo>
                  <a:pt x="25601" y="147168"/>
                </a:lnTo>
                <a:lnTo>
                  <a:pt x="25601" y="142592"/>
                </a:lnTo>
                <a:lnTo>
                  <a:pt x="28334" y="128886"/>
                </a:lnTo>
                <a:lnTo>
                  <a:pt x="30166" y="125231"/>
                </a:lnTo>
                <a:lnTo>
                  <a:pt x="31999" y="120656"/>
                </a:lnTo>
                <a:lnTo>
                  <a:pt x="33820" y="117001"/>
                </a:lnTo>
                <a:lnTo>
                  <a:pt x="61244" y="88667"/>
                </a:lnTo>
                <a:lnTo>
                  <a:pt x="97808" y="72217"/>
                </a:lnTo>
                <a:lnTo>
                  <a:pt x="141681" y="66730"/>
                </a:lnTo>
                <a:lnTo>
                  <a:pt x="269039" y="66730"/>
                </a:lnTo>
                <a:lnTo>
                  <a:pt x="265991" y="62165"/>
                </a:lnTo>
                <a:lnTo>
                  <a:pt x="261426" y="56678"/>
                </a:lnTo>
                <a:lnTo>
                  <a:pt x="257761" y="51192"/>
                </a:lnTo>
                <a:lnTo>
                  <a:pt x="235825" y="32909"/>
                </a:lnTo>
                <a:lnTo>
                  <a:pt x="199271" y="12805"/>
                </a:lnTo>
                <a:lnTo>
                  <a:pt x="159963" y="1832"/>
                </a:lnTo>
                <a:lnTo>
                  <a:pt x="153566" y="921"/>
                </a:lnTo>
                <a:lnTo>
                  <a:pt x="146246" y="921"/>
                </a:lnTo>
                <a:lnTo>
                  <a:pt x="131629" y="0"/>
                </a:lnTo>
                <a:close/>
              </a:path>
              <a:path w="285750" h="274319">
                <a:moveTo>
                  <a:pt x="269039" y="66730"/>
                </a:moveTo>
                <a:lnTo>
                  <a:pt x="141681" y="66730"/>
                </a:lnTo>
                <a:lnTo>
                  <a:pt x="152644" y="67641"/>
                </a:lnTo>
                <a:lnTo>
                  <a:pt x="163618" y="67641"/>
                </a:lnTo>
                <a:lnTo>
                  <a:pt x="174591" y="69474"/>
                </a:lnTo>
                <a:lnTo>
                  <a:pt x="212977" y="81358"/>
                </a:lnTo>
                <a:lnTo>
                  <a:pt x="249542" y="107860"/>
                </a:lnTo>
                <a:lnTo>
                  <a:pt x="251364" y="111514"/>
                </a:lnTo>
                <a:lnTo>
                  <a:pt x="254107" y="116090"/>
                </a:lnTo>
                <a:lnTo>
                  <a:pt x="257761" y="123399"/>
                </a:lnTo>
                <a:lnTo>
                  <a:pt x="259594" y="127975"/>
                </a:lnTo>
                <a:lnTo>
                  <a:pt x="261426" y="137116"/>
                </a:lnTo>
                <a:lnTo>
                  <a:pt x="261426" y="208412"/>
                </a:lnTo>
                <a:lnTo>
                  <a:pt x="285185" y="208412"/>
                </a:lnTo>
                <a:lnTo>
                  <a:pt x="285185" y="122488"/>
                </a:lnTo>
                <a:lnTo>
                  <a:pt x="284274" y="109692"/>
                </a:lnTo>
                <a:lnTo>
                  <a:pt x="282441" y="96897"/>
                </a:lnTo>
                <a:lnTo>
                  <a:pt x="278787" y="84102"/>
                </a:lnTo>
                <a:lnTo>
                  <a:pt x="273311" y="73128"/>
                </a:lnTo>
                <a:lnTo>
                  <a:pt x="269039" y="66730"/>
                </a:lnTo>
                <a:close/>
              </a:path>
            </a:pathLst>
          </a:custGeom>
          <a:solidFill>
            <a:srgbClr val="FFFFFF"/>
          </a:solidFill>
        </p:spPr>
        <p:txBody>
          <a:bodyPr wrap="square" lIns="0" tIns="0" rIns="0" bIns="0" rtlCol="0"/>
          <a:lstStyle/>
          <a:p>
            <a:endParaRPr/>
          </a:p>
        </p:txBody>
      </p:sp>
      <p:pic>
        <p:nvPicPr>
          <p:cNvPr id="16" name="Imagen 15">
            <a:extLst>
              <a:ext uri="{FF2B5EF4-FFF2-40B4-BE49-F238E27FC236}">
                <a16:creationId xmlns:a16="http://schemas.microsoft.com/office/drawing/2014/main" id="{755C6CDC-D9AA-4C30-B380-FFC86FC1AB06}"/>
              </a:ext>
            </a:extLst>
          </p:cNvPr>
          <p:cNvPicPr>
            <a:picLocks noChangeAspect="1"/>
          </p:cNvPicPr>
          <p:nvPr userDrawn="1"/>
        </p:nvPicPr>
        <p:blipFill>
          <a:blip r:embed="rId2">
            <a:extLst>
              <a:ext uri="{28A0092B-C50C-407E-A947-70E740481C1C}">
                <a14:useLocalDpi xmlns:a14="http://schemas.microsoft.com/office/drawing/2010/main" val="0"/>
              </a:ext>
            </a:extLst>
          </a:blip>
          <a:stretch/>
        </p:blipFill>
        <p:spPr>
          <a:xfrm>
            <a:off x="10683314" y="379760"/>
            <a:ext cx="969230" cy="951447"/>
          </a:xfrm>
          <a:prstGeom prst="rect">
            <a:avLst/>
          </a:prstGeom>
        </p:spPr>
      </p:pic>
    </p:spTree>
    <p:extLst>
      <p:ext uri="{BB962C8B-B14F-4D97-AF65-F5344CB8AC3E}">
        <p14:creationId xmlns:p14="http://schemas.microsoft.com/office/powerpoint/2010/main" val="2496201628"/>
      </p:ext>
    </p:extLst>
  </p:cSld>
  <p:clrMapOvr>
    <a:masterClrMapping/>
  </p:clrMapOvr>
  <p:extLst>
    <p:ext uri="{DCECCB84-F9BA-43D5-87BE-67443E8EF086}">
      <p15:sldGuideLst xmlns:p15="http://schemas.microsoft.com/office/powerpoint/2012/main">
        <p15:guide id="1" pos="7483"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ncabezado de sección">
    <p:spTree>
      <p:nvGrpSpPr>
        <p:cNvPr id="1" name=""/>
        <p:cNvGrpSpPr/>
        <p:nvPr/>
      </p:nvGrpSpPr>
      <p:grpSpPr>
        <a:xfrm>
          <a:off x="0" y="0"/>
          <a:ext cx="0" cy="0"/>
          <a:chOff x="0" y="0"/>
          <a:chExt cx="0" cy="0"/>
        </a:xfrm>
      </p:grpSpPr>
      <p:pic>
        <p:nvPicPr>
          <p:cNvPr id="10" name="Imagen 9">
            <a:extLst>
              <a:ext uri="{FF2B5EF4-FFF2-40B4-BE49-F238E27FC236}">
                <a16:creationId xmlns:a16="http://schemas.microsoft.com/office/drawing/2014/main" id="{D9EC2E4D-F909-4D92-BC0B-8E43606EE5E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2184400" cy="6858000"/>
          </a:xfrm>
          <a:prstGeom prst="rect">
            <a:avLst/>
          </a:prstGeom>
        </p:spPr>
      </p:pic>
      <p:pic>
        <p:nvPicPr>
          <p:cNvPr id="7" name="Imagen 6">
            <a:extLst>
              <a:ext uri="{FF2B5EF4-FFF2-40B4-BE49-F238E27FC236}">
                <a16:creationId xmlns:a16="http://schemas.microsoft.com/office/drawing/2014/main" id="{11AD0AAD-F44F-41F0-8107-94F57A78E5F2}"/>
              </a:ext>
            </a:extLst>
          </p:cNvPr>
          <p:cNvPicPr>
            <a:picLocks noChangeAspect="1"/>
          </p:cNvPicPr>
          <p:nvPr userDrawn="1"/>
        </p:nvPicPr>
        <p:blipFill>
          <a:blip r:embed="rId3">
            <a:extLst>
              <a:ext uri="{28A0092B-C50C-407E-A947-70E740481C1C}">
                <a14:useLocalDpi xmlns:a14="http://schemas.microsoft.com/office/drawing/2010/main" val="0"/>
              </a:ext>
            </a:extLst>
          </a:blip>
          <a:stretch/>
        </p:blipFill>
        <p:spPr>
          <a:xfrm>
            <a:off x="607585" y="379760"/>
            <a:ext cx="969230" cy="951447"/>
          </a:xfrm>
          <a:prstGeom prst="rect">
            <a:avLst/>
          </a:prstGeom>
        </p:spPr>
      </p:pic>
    </p:spTree>
    <p:extLst>
      <p:ext uri="{BB962C8B-B14F-4D97-AF65-F5344CB8AC3E}">
        <p14:creationId xmlns:p14="http://schemas.microsoft.com/office/powerpoint/2010/main" val="32022471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3797EC4E-C75F-466A-BA5D-336A7366C49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683314" y="379760"/>
            <a:ext cx="969230" cy="951446"/>
          </a:xfrm>
          <a:prstGeom prst="rect">
            <a:avLst/>
          </a:prstGeom>
        </p:spPr>
      </p:pic>
      <p:pic>
        <p:nvPicPr>
          <p:cNvPr id="6" name="Imagen 5">
            <a:extLst>
              <a:ext uri="{FF2B5EF4-FFF2-40B4-BE49-F238E27FC236}">
                <a16:creationId xmlns:a16="http://schemas.microsoft.com/office/drawing/2014/main" id="{91025E0C-5D30-4821-84B2-FE418AD77DA2}"/>
              </a:ext>
            </a:extLst>
          </p:cNvPr>
          <p:cNvPicPr>
            <a:picLocks noChangeAspect="1"/>
          </p:cNvPicPr>
          <p:nvPr userDrawn="1"/>
        </p:nvPicPr>
        <p:blipFill>
          <a:blip r:embed="rId3">
            <a:alphaModFix amt="20000"/>
            <a:extLst>
              <a:ext uri="{28A0092B-C50C-407E-A947-70E740481C1C}">
                <a14:useLocalDpi xmlns:a14="http://schemas.microsoft.com/office/drawing/2010/main" val="0"/>
              </a:ext>
            </a:extLst>
          </a:blip>
          <a:srcRect/>
          <a:stretch/>
        </p:blipFill>
        <p:spPr>
          <a:xfrm>
            <a:off x="-2" y="1"/>
            <a:ext cx="12191995" cy="6857998"/>
          </a:xfrm>
          <a:prstGeom prst="rect">
            <a:avLst/>
          </a:prstGeom>
        </p:spPr>
      </p:pic>
    </p:spTree>
    <p:extLst>
      <p:ext uri="{BB962C8B-B14F-4D97-AF65-F5344CB8AC3E}">
        <p14:creationId xmlns:p14="http://schemas.microsoft.com/office/powerpoint/2010/main" val="1894270135"/>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olo el título">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E4F7A90E-4F6D-47AA-9476-77D443BF801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 y="1"/>
            <a:ext cx="12191995" cy="6857998"/>
          </a:xfrm>
          <a:prstGeom prst="rect">
            <a:avLst/>
          </a:prstGeom>
        </p:spPr>
      </p:pic>
      <p:sp>
        <p:nvSpPr>
          <p:cNvPr id="10" name="object 3">
            <a:extLst>
              <a:ext uri="{FF2B5EF4-FFF2-40B4-BE49-F238E27FC236}">
                <a16:creationId xmlns:a16="http://schemas.microsoft.com/office/drawing/2014/main" id="{3515EE8C-B87E-4877-ABF5-5BCD09A73927}"/>
              </a:ext>
            </a:extLst>
          </p:cNvPr>
          <p:cNvSpPr/>
          <p:nvPr userDrawn="1"/>
        </p:nvSpPr>
        <p:spPr>
          <a:xfrm>
            <a:off x="0" y="2385840"/>
            <a:ext cx="12191996" cy="2216989"/>
          </a:xfrm>
          <a:custGeom>
            <a:avLst/>
            <a:gdLst/>
            <a:ahLst/>
            <a:cxnLst/>
            <a:rect l="l" t="t" r="r" b="b"/>
            <a:pathLst>
              <a:path w="20104100" h="5633720">
                <a:moveTo>
                  <a:pt x="0" y="0"/>
                </a:moveTo>
                <a:lnTo>
                  <a:pt x="0" y="5633336"/>
                </a:lnTo>
                <a:lnTo>
                  <a:pt x="20104099" y="5633336"/>
                </a:lnTo>
                <a:lnTo>
                  <a:pt x="20104099" y="0"/>
                </a:lnTo>
                <a:lnTo>
                  <a:pt x="0" y="0"/>
                </a:lnTo>
                <a:close/>
              </a:path>
            </a:pathLst>
          </a:custGeom>
          <a:solidFill>
            <a:schemeClr val="bg1">
              <a:alpha val="83000"/>
            </a:schemeClr>
          </a:solidFill>
        </p:spPr>
        <p:txBody>
          <a:bodyPr wrap="square" lIns="0" tIns="0" rIns="0" bIns="0" rtlCol="0"/>
          <a:lstStyle/>
          <a:p>
            <a:endParaRPr/>
          </a:p>
        </p:txBody>
      </p:sp>
      <p:pic>
        <p:nvPicPr>
          <p:cNvPr id="5" name="Imagen 4">
            <a:extLst>
              <a:ext uri="{FF2B5EF4-FFF2-40B4-BE49-F238E27FC236}">
                <a16:creationId xmlns:a16="http://schemas.microsoft.com/office/drawing/2014/main" id="{B85E1393-698F-434D-8931-AAF3D6D4153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3865159" y="2711531"/>
            <a:ext cx="4461677" cy="1565609"/>
          </a:xfrm>
          <a:prstGeom prst="rect">
            <a:avLst/>
          </a:prstGeom>
        </p:spPr>
      </p:pic>
    </p:spTree>
    <p:extLst>
      <p:ext uri="{BB962C8B-B14F-4D97-AF65-F5344CB8AC3E}">
        <p14:creationId xmlns:p14="http://schemas.microsoft.com/office/powerpoint/2010/main" val="11484449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pic>
        <p:nvPicPr>
          <p:cNvPr id="4" name="Imagen 3"/>
          <p:cNvPicPr>
            <a:picLocks noChangeAspect="1"/>
          </p:cNvPicPr>
          <p:nvPr userDrawn="1"/>
        </p:nvPicPr>
        <p:blipFill>
          <a:blip r:embed="rId2">
            <a:alphaModFix amt="35000"/>
            <a:duotone>
              <a:prstClr val="black"/>
              <a:srgbClr val="009ED0">
                <a:tint val="45000"/>
                <a:satMod val="400000"/>
              </a:srgbClr>
            </a:duotone>
            <a:extLst>
              <a:ext uri="{28A0092B-C50C-407E-A947-70E740481C1C}">
                <a14:useLocalDpi xmlns:a14="http://schemas.microsoft.com/office/drawing/2010/main" val="0"/>
              </a:ext>
            </a:extLst>
          </a:blip>
          <a:srcRect/>
          <a:stretch/>
        </p:blipFill>
        <p:spPr>
          <a:xfrm>
            <a:off x="2" y="0"/>
            <a:ext cx="12191995" cy="6857998"/>
          </a:xfrm>
          <a:prstGeom prst="rect">
            <a:avLst/>
          </a:prstGeom>
        </p:spPr>
      </p:pic>
    </p:spTree>
    <p:extLst>
      <p:ext uri="{BB962C8B-B14F-4D97-AF65-F5344CB8AC3E}">
        <p14:creationId xmlns:p14="http://schemas.microsoft.com/office/powerpoint/2010/main" val="28932815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os objetos">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41CA97F2-FB0C-4A4F-9598-6D4C7CC008C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 y="0"/>
            <a:ext cx="12191997" cy="6857999"/>
          </a:xfrm>
          <a:prstGeom prst="rect">
            <a:avLst/>
          </a:prstGeom>
        </p:spPr>
      </p:pic>
      <p:pic>
        <p:nvPicPr>
          <p:cNvPr id="4" name="Imagen 3">
            <a:extLst>
              <a:ext uri="{FF2B5EF4-FFF2-40B4-BE49-F238E27FC236}">
                <a16:creationId xmlns:a16="http://schemas.microsoft.com/office/drawing/2014/main" id="{A93D8338-8575-488B-9605-6DD3FC4B0043}"/>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0683314" y="379760"/>
            <a:ext cx="969230" cy="951446"/>
          </a:xfrm>
          <a:prstGeom prst="rect">
            <a:avLst/>
          </a:prstGeom>
        </p:spPr>
      </p:pic>
    </p:spTree>
    <p:extLst>
      <p:ext uri="{BB962C8B-B14F-4D97-AF65-F5344CB8AC3E}">
        <p14:creationId xmlns:p14="http://schemas.microsoft.com/office/powerpoint/2010/main" val="17281153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Dos objetos">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41CA97F2-FB0C-4A4F-9598-6D4C7CC008C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0"/>
            <a:ext cx="12191997" cy="6857998"/>
          </a:xfrm>
          <a:prstGeom prst="rect">
            <a:avLst/>
          </a:prstGeom>
        </p:spPr>
      </p:pic>
    </p:spTree>
    <p:extLst>
      <p:ext uri="{BB962C8B-B14F-4D97-AF65-F5344CB8AC3E}">
        <p14:creationId xmlns:p14="http://schemas.microsoft.com/office/powerpoint/2010/main" val="32435170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Dos objetos">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41CA97F2-FB0C-4A4F-9598-6D4C7CC008C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 y="0"/>
            <a:ext cx="12191995" cy="6857998"/>
          </a:xfrm>
          <a:prstGeom prst="rect">
            <a:avLst/>
          </a:prstGeom>
        </p:spPr>
      </p:pic>
      <p:pic>
        <p:nvPicPr>
          <p:cNvPr id="5" name="Imagen 4">
            <a:extLst>
              <a:ext uri="{FF2B5EF4-FFF2-40B4-BE49-F238E27FC236}">
                <a16:creationId xmlns:a16="http://schemas.microsoft.com/office/drawing/2014/main" id="{94F260B9-4386-424F-AD46-B56BFE9ABCBF}"/>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0683314" y="379760"/>
            <a:ext cx="969230" cy="951446"/>
          </a:xfrm>
          <a:prstGeom prst="rect">
            <a:avLst/>
          </a:prstGeom>
        </p:spPr>
      </p:pic>
    </p:spTree>
    <p:extLst>
      <p:ext uri="{BB962C8B-B14F-4D97-AF65-F5344CB8AC3E}">
        <p14:creationId xmlns:p14="http://schemas.microsoft.com/office/powerpoint/2010/main" val="5666465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alpha val="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6695752"/>
      </p:ext>
    </p:extLst>
  </p:cSld>
  <p:clrMap bg1="lt1" tx1="dk1" bg2="lt2" tx2="dk2" accent1="accent1" accent2="accent2" accent3="accent3" accent4="accent4" accent5="accent5" accent6="accent6" hlink="hlink" folHlink="folHlink"/>
  <p:sldLayoutIdLst>
    <p:sldLayoutId id="2147483660" r:id="rId1"/>
    <p:sldLayoutId id="2147483662" r:id="rId2"/>
    <p:sldLayoutId id="2147483651" r:id="rId3"/>
    <p:sldLayoutId id="2147483649" r:id="rId4"/>
    <p:sldLayoutId id="2147483654" r:id="rId5"/>
    <p:sldLayoutId id="2147483655" r:id="rId6"/>
    <p:sldLayoutId id="2147483652" r:id="rId7"/>
    <p:sldLayoutId id="2147483663" r:id="rId8"/>
    <p:sldLayoutId id="2147483664" r:id="rId9"/>
    <p:sldLayoutId id="2147483665" r:id="rId10"/>
    <p:sldLayoutId id="2147483666"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https://www.bbc.com/mundo/noticias-51705060" TargetMode="External"/><Relationship Id="rId1" Type="http://schemas.openxmlformats.org/officeDocument/2006/relationships/slideLayout" Target="../slideLayouts/slideLayout3.xml"/><Relationship Id="rId4" Type="http://schemas.openxmlformats.org/officeDocument/2006/relationships/image" Target="../media/image3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3.xml.rels><?xml version="1.0" encoding="UTF-8" standalone="yes"?>
<Relationships xmlns="http://schemas.openxmlformats.org/package/2006/relationships"><Relationship Id="rId2" Type="http://schemas.openxmlformats.org/officeDocument/2006/relationships/hyperlink" Target="https://knowhub.cl/programa-bridge/" TargetMode="Externa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2.png"/><Relationship Id="rId17" Type="http://schemas.openxmlformats.org/officeDocument/2006/relationships/image" Target="../media/image27.png"/><Relationship Id="rId2" Type="http://schemas.openxmlformats.org/officeDocument/2006/relationships/notesSlide" Target="../notesSlides/notesSlide2.xml"/><Relationship Id="rId16" Type="http://schemas.openxmlformats.org/officeDocument/2006/relationships/image" Target="../media/image26.png"/><Relationship Id="rId1" Type="http://schemas.openxmlformats.org/officeDocument/2006/relationships/slideLayout" Target="../slideLayouts/slideLayout1.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5" Type="http://schemas.openxmlformats.org/officeDocument/2006/relationships/image" Target="../media/image2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 Id="rId14" Type="http://schemas.openxmlformats.org/officeDocument/2006/relationships/image" Target="../media/image24.png"/></Relationships>
</file>

<file path=ppt/slides/_rels/slide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07EC880-A868-435F-A231-007BCACED02F}"/>
              </a:ext>
            </a:extLst>
          </p:cNvPr>
          <p:cNvSpPr>
            <a:spLocks noGrp="1"/>
          </p:cNvSpPr>
          <p:nvPr>
            <p:ph type="ctrTitle"/>
          </p:nvPr>
        </p:nvSpPr>
        <p:spPr/>
        <p:txBody>
          <a:bodyPr/>
          <a:lstStyle/>
          <a:p>
            <a:endParaRPr lang="es-ES"/>
          </a:p>
        </p:txBody>
      </p:sp>
      <p:sp>
        <p:nvSpPr>
          <p:cNvPr id="3" name="Subtítulo 2">
            <a:extLst>
              <a:ext uri="{FF2B5EF4-FFF2-40B4-BE49-F238E27FC236}">
                <a16:creationId xmlns:a16="http://schemas.microsoft.com/office/drawing/2014/main" id="{C54DFE0A-3709-45BA-86D2-A3A46A87A7EB}"/>
              </a:ext>
            </a:extLst>
          </p:cNvPr>
          <p:cNvSpPr>
            <a:spLocks noGrp="1"/>
          </p:cNvSpPr>
          <p:nvPr>
            <p:ph type="subTitle" idx="1"/>
          </p:nvPr>
        </p:nvSpPr>
        <p:spPr/>
        <p:txBody>
          <a:bodyPr/>
          <a:lstStyle/>
          <a:p>
            <a:endParaRPr lang="es-ES"/>
          </a:p>
        </p:txBody>
      </p:sp>
      <p:pic>
        <p:nvPicPr>
          <p:cNvPr id="5" name="Imagen 4">
            <a:extLst>
              <a:ext uri="{FF2B5EF4-FFF2-40B4-BE49-F238E27FC236}">
                <a16:creationId xmlns:a16="http://schemas.microsoft.com/office/drawing/2014/main" id="{922A1FFE-E55B-4A05-A5A6-B5B6D16512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Tree>
    <p:extLst>
      <p:ext uri="{BB962C8B-B14F-4D97-AF65-F5344CB8AC3E}">
        <p14:creationId xmlns:p14="http://schemas.microsoft.com/office/powerpoint/2010/main" val="34508801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a:extLst>
              <a:ext uri="{FF2B5EF4-FFF2-40B4-BE49-F238E27FC236}">
                <a16:creationId xmlns:a16="http://schemas.microsoft.com/office/drawing/2014/main" id="{1463E66A-A274-3644-9B06-6A7A74EDE3E2}"/>
              </a:ext>
            </a:extLst>
          </p:cNvPr>
          <p:cNvSpPr txBox="1"/>
          <p:nvPr/>
        </p:nvSpPr>
        <p:spPr>
          <a:xfrm>
            <a:off x="2219555" y="167355"/>
            <a:ext cx="6632345" cy="369332"/>
          </a:xfrm>
          <a:prstGeom prst="rect">
            <a:avLst/>
          </a:prstGeom>
          <a:noFill/>
        </p:spPr>
        <p:txBody>
          <a:bodyPr wrap="square" rtlCol="0">
            <a:spAutoFit/>
          </a:bodyPr>
          <a:lstStyle/>
          <a:p>
            <a:r>
              <a:rPr lang="es-CL" b="1" dirty="0">
                <a:solidFill>
                  <a:srgbClr val="009ED0"/>
                </a:solidFill>
                <a:latin typeface="Segoe UI Black" panose="020B0A02040204020203" pitchFamily="34" charset="0"/>
                <a:ea typeface="Segoe UI Black" panose="020B0A02040204020203" pitchFamily="34" charset="0"/>
                <a:cs typeface="Segoe UI Semibold" panose="020B0702040204020203" pitchFamily="34" charset="0"/>
              </a:rPr>
              <a:t>CONTEXTO CONVOCATORIA OPEN BRIDGE COVID-19</a:t>
            </a:r>
          </a:p>
        </p:txBody>
      </p:sp>
      <p:cxnSp>
        <p:nvCxnSpPr>
          <p:cNvPr id="11" name="2 Conector recto">
            <a:extLst>
              <a:ext uri="{FF2B5EF4-FFF2-40B4-BE49-F238E27FC236}">
                <a16:creationId xmlns:a16="http://schemas.microsoft.com/office/drawing/2014/main" id="{2B878AC5-27B8-EC4E-8A1A-658201CD896F}"/>
              </a:ext>
            </a:extLst>
          </p:cNvPr>
          <p:cNvCxnSpPr>
            <a:cxnSpLocks/>
          </p:cNvCxnSpPr>
          <p:nvPr/>
        </p:nvCxnSpPr>
        <p:spPr>
          <a:xfrm>
            <a:off x="2261539" y="516553"/>
            <a:ext cx="5117161"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3" name="Rectángulo 2">
            <a:extLst>
              <a:ext uri="{FF2B5EF4-FFF2-40B4-BE49-F238E27FC236}">
                <a16:creationId xmlns:a16="http://schemas.microsoft.com/office/drawing/2014/main" id="{4FA5DF2D-1BB2-0640-89D2-56E43A0ABE06}"/>
              </a:ext>
            </a:extLst>
          </p:cNvPr>
          <p:cNvSpPr/>
          <p:nvPr/>
        </p:nvSpPr>
        <p:spPr>
          <a:xfrm>
            <a:off x="2261539" y="6350169"/>
            <a:ext cx="5421961" cy="507831"/>
          </a:xfrm>
          <a:prstGeom prst="rect">
            <a:avLst/>
          </a:prstGeom>
        </p:spPr>
        <p:txBody>
          <a:bodyPr wrap="square">
            <a:spAutoFit/>
          </a:bodyPr>
          <a:lstStyle/>
          <a:p>
            <a:r>
              <a:rPr lang="es-ES_tradnl" sz="900" dirty="0">
                <a:latin typeface="+mj-lt"/>
              </a:rPr>
              <a:t>Fuentes:</a:t>
            </a:r>
          </a:p>
          <a:p>
            <a:r>
              <a:rPr lang="es-CL" sz="900" dirty="0">
                <a:hlinkClick r:id="rId2"/>
              </a:rPr>
              <a:t>https://www.bbc.com/mundo/noticias-51705060</a:t>
            </a:r>
            <a:r>
              <a:rPr lang="es-CL" sz="900" dirty="0"/>
              <a:t> (Johns hopkins University al 13 de mayo de 2020, 10:47 GMT)</a:t>
            </a:r>
          </a:p>
          <a:p>
            <a:r>
              <a:rPr lang="es-CL" sz="900" dirty="0">
                <a:latin typeface="+mj-lt"/>
              </a:rPr>
              <a:t>Ministerio de Salud Chile, actualizado al 13 de mayo de 2020.</a:t>
            </a:r>
          </a:p>
        </p:txBody>
      </p:sp>
      <p:pic>
        <p:nvPicPr>
          <p:cNvPr id="10" name="Imagen 9">
            <a:extLst>
              <a:ext uri="{FF2B5EF4-FFF2-40B4-BE49-F238E27FC236}">
                <a16:creationId xmlns:a16="http://schemas.microsoft.com/office/drawing/2014/main" id="{7E676387-65D6-1149-8C2A-D18ACAB440A8}"/>
              </a:ext>
            </a:extLst>
          </p:cNvPr>
          <p:cNvPicPr>
            <a:picLocks noChangeAspect="1"/>
          </p:cNvPicPr>
          <p:nvPr/>
        </p:nvPicPr>
        <p:blipFill rotWithShape="1">
          <a:blip r:embed="rId3">
            <a:extLst>
              <a:ext uri="{28A0092B-C50C-407E-A947-70E740481C1C}">
                <a14:useLocalDpi xmlns:a14="http://schemas.microsoft.com/office/drawing/2010/main" val="0"/>
              </a:ext>
            </a:extLst>
          </a:blip>
          <a:srcRect l="2381" r="1707" b="7557"/>
          <a:stretch/>
        </p:blipFill>
        <p:spPr>
          <a:xfrm>
            <a:off x="2298700" y="841571"/>
            <a:ext cx="5080000" cy="5203713"/>
          </a:xfrm>
          <a:prstGeom prst="rect">
            <a:avLst/>
          </a:prstGeom>
        </p:spPr>
      </p:pic>
      <p:pic>
        <p:nvPicPr>
          <p:cNvPr id="15" name="Imagen 14">
            <a:extLst>
              <a:ext uri="{FF2B5EF4-FFF2-40B4-BE49-F238E27FC236}">
                <a16:creationId xmlns:a16="http://schemas.microsoft.com/office/drawing/2014/main" id="{84008ED6-2E70-534B-B651-9CF48CD926A7}"/>
              </a:ext>
            </a:extLst>
          </p:cNvPr>
          <p:cNvPicPr>
            <a:picLocks noChangeAspect="1"/>
          </p:cNvPicPr>
          <p:nvPr/>
        </p:nvPicPr>
        <p:blipFill rotWithShape="1">
          <a:blip r:embed="rId4">
            <a:extLst>
              <a:ext uri="{28A0092B-C50C-407E-A947-70E740481C1C}">
                <a14:useLocalDpi xmlns:a14="http://schemas.microsoft.com/office/drawing/2010/main" val="0"/>
              </a:ext>
            </a:extLst>
          </a:blip>
          <a:srcRect l="3628" r="2318"/>
          <a:stretch/>
        </p:blipFill>
        <p:spPr>
          <a:xfrm>
            <a:off x="7505700" y="1108883"/>
            <a:ext cx="4594287" cy="3737895"/>
          </a:xfrm>
          <a:prstGeom prst="rect">
            <a:avLst/>
          </a:prstGeom>
        </p:spPr>
      </p:pic>
      <p:sp>
        <p:nvSpPr>
          <p:cNvPr id="16" name="CuadroTexto 15">
            <a:extLst>
              <a:ext uri="{FF2B5EF4-FFF2-40B4-BE49-F238E27FC236}">
                <a16:creationId xmlns:a16="http://schemas.microsoft.com/office/drawing/2014/main" id="{27172485-7721-E24F-BB09-1EFF96E271DE}"/>
              </a:ext>
            </a:extLst>
          </p:cNvPr>
          <p:cNvSpPr txBox="1"/>
          <p:nvPr/>
        </p:nvSpPr>
        <p:spPr>
          <a:xfrm>
            <a:off x="7962900" y="5245100"/>
            <a:ext cx="3619500" cy="584775"/>
          </a:xfrm>
          <a:prstGeom prst="rect">
            <a:avLst/>
          </a:prstGeom>
          <a:solidFill>
            <a:srgbClr val="009ED0">
              <a:alpha val="19000"/>
            </a:srgbClr>
          </a:solidFill>
        </p:spPr>
        <p:txBody>
          <a:bodyPr wrap="square" rtlCol="0">
            <a:spAutoFit/>
          </a:bodyPr>
          <a:lstStyle/>
          <a:p>
            <a:pPr algn="ctr"/>
            <a:r>
              <a:rPr lang="es-ES_tradnl" sz="1600" dirty="0">
                <a:latin typeface="+mj-lt"/>
              </a:rPr>
              <a:t>Presión sobre los sistemas de salud internacionales y también nacional. </a:t>
            </a:r>
          </a:p>
        </p:txBody>
      </p:sp>
    </p:spTree>
    <p:extLst>
      <p:ext uri="{BB962C8B-B14F-4D97-AF65-F5344CB8AC3E}">
        <p14:creationId xmlns:p14="http://schemas.microsoft.com/office/powerpoint/2010/main" val="24883618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CuadroTexto 51">
            <a:extLst>
              <a:ext uri="{FF2B5EF4-FFF2-40B4-BE49-F238E27FC236}">
                <a16:creationId xmlns:a16="http://schemas.microsoft.com/office/drawing/2014/main" id="{3998F937-F515-9442-AAAD-2ED997857FB8}"/>
              </a:ext>
            </a:extLst>
          </p:cNvPr>
          <p:cNvSpPr txBox="1"/>
          <p:nvPr/>
        </p:nvSpPr>
        <p:spPr>
          <a:xfrm>
            <a:off x="2238618" y="30401"/>
            <a:ext cx="6853131" cy="369332"/>
          </a:xfrm>
          <a:prstGeom prst="rect">
            <a:avLst/>
          </a:prstGeom>
          <a:noFill/>
        </p:spPr>
        <p:txBody>
          <a:bodyPr wrap="square" rtlCol="0">
            <a:spAutoFit/>
          </a:bodyPr>
          <a:lstStyle/>
          <a:p>
            <a:r>
              <a:rPr lang="es-CL" b="1" dirty="0">
                <a:solidFill>
                  <a:srgbClr val="009ED0"/>
                </a:solidFill>
                <a:latin typeface="Segoe UI Black" panose="020B0A02040204020203" pitchFamily="34" charset="0"/>
                <a:ea typeface="Segoe UI Black" panose="020B0A02040204020203" pitchFamily="34" charset="0"/>
                <a:cs typeface="Segoe UI Semibold" panose="020B0702040204020203" pitchFamily="34" charset="0"/>
              </a:rPr>
              <a:t>CONVOCATORIA OPEN BRIDGE COVID-19</a:t>
            </a:r>
          </a:p>
        </p:txBody>
      </p:sp>
      <p:cxnSp>
        <p:nvCxnSpPr>
          <p:cNvPr id="53" name="2 Conector recto">
            <a:extLst>
              <a:ext uri="{FF2B5EF4-FFF2-40B4-BE49-F238E27FC236}">
                <a16:creationId xmlns:a16="http://schemas.microsoft.com/office/drawing/2014/main" id="{81923870-AFEA-7148-91F2-53F97915E095}"/>
              </a:ext>
            </a:extLst>
          </p:cNvPr>
          <p:cNvCxnSpPr>
            <a:cxnSpLocks/>
          </p:cNvCxnSpPr>
          <p:nvPr/>
        </p:nvCxnSpPr>
        <p:spPr>
          <a:xfrm>
            <a:off x="2238618" y="399733"/>
            <a:ext cx="6539622"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45" name="CuadroTexto 44">
            <a:extLst>
              <a:ext uri="{FF2B5EF4-FFF2-40B4-BE49-F238E27FC236}">
                <a16:creationId xmlns:a16="http://schemas.microsoft.com/office/drawing/2014/main" id="{39C7DB96-BE56-BA42-BE26-F103FF2C6C8C}"/>
              </a:ext>
            </a:extLst>
          </p:cNvPr>
          <p:cNvSpPr txBox="1"/>
          <p:nvPr/>
        </p:nvSpPr>
        <p:spPr>
          <a:xfrm>
            <a:off x="2602099" y="769064"/>
            <a:ext cx="8788712" cy="1323439"/>
          </a:xfrm>
          <a:prstGeom prst="rect">
            <a:avLst/>
          </a:prstGeom>
          <a:solidFill>
            <a:schemeClr val="accent3">
              <a:lumMod val="20000"/>
              <a:lumOff val="80000"/>
              <a:alpha val="21000"/>
            </a:schemeClr>
          </a:solidFill>
        </p:spPr>
        <p:txBody>
          <a:bodyPr wrap="square" rtlCol="0">
            <a:spAutoFit/>
          </a:bodyPr>
          <a:lstStyle/>
          <a:p>
            <a:pPr algn="ctr"/>
            <a:r>
              <a:rPr lang="es-CL" sz="1600" b="1" dirty="0">
                <a:solidFill>
                  <a:srgbClr val="008EE6"/>
                </a:solidFill>
                <a:latin typeface="+mj-lt"/>
              </a:rPr>
              <a:t>OBJETIVO GENERAL </a:t>
            </a:r>
          </a:p>
          <a:p>
            <a:pPr algn="ctr"/>
            <a:r>
              <a:rPr lang="es-CL" sz="1600" b="1" dirty="0">
                <a:solidFill>
                  <a:schemeClr val="tx1">
                    <a:lumMod val="75000"/>
                    <a:lumOff val="25000"/>
                  </a:schemeClr>
                </a:solidFill>
                <a:latin typeface="+mj-lt"/>
              </a:rPr>
              <a:t>Open Bridge COVID-19 tiene por objetivo apoyar y acelerar la implementación de soluciones en el corto plazo alrededor de necesidades particulares de instituciones de salud, ya identificadas, debido al COVID-19, y poner a disposición de la comunidad estas soluciones para ayudar a combatir esta pandemia, a través de un financiamiento de pruebas de viabilidad en campos clínicos. </a:t>
            </a:r>
          </a:p>
        </p:txBody>
      </p:sp>
      <p:sp>
        <p:nvSpPr>
          <p:cNvPr id="46" name="CuadroTexto 45">
            <a:extLst>
              <a:ext uri="{FF2B5EF4-FFF2-40B4-BE49-F238E27FC236}">
                <a16:creationId xmlns:a16="http://schemas.microsoft.com/office/drawing/2014/main" id="{CBB8C310-BCAB-5348-AB97-6DC61B467CB1}"/>
              </a:ext>
            </a:extLst>
          </p:cNvPr>
          <p:cNvSpPr txBox="1"/>
          <p:nvPr/>
        </p:nvSpPr>
        <p:spPr>
          <a:xfrm>
            <a:off x="2602099" y="2634113"/>
            <a:ext cx="8788712" cy="3539430"/>
          </a:xfrm>
          <a:prstGeom prst="rect">
            <a:avLst/>
          </a:prstGeom>
          <a:solidFill>
            <a:srgbClr val="E35617">
              <a:alpha val="6000"/>
            </a:srgbClr>
          </a:solidFill>
        </p:spPr>
        <p:txBody>
          <a:bodyPr wrap="square" rtlCol="0">
            <a:spAutoFit/>
          </a:bodyPr>
          <a:lstStyle/>
          <a:p>
            <a:pPr algn="ctr"/>
            <a:r>
              <a:rPr lang="es-CL" sz="1600" b="1" dirty="0">
                <a:solidFill>
                  <a:srgbClr val="008EE6"/>
                </a:solidFill>
                <a:latin typeface="+mj-lt"/>
              </a:rPr>
              <a:t>OBJETIVOS ESPECÍFICOS</a:t>
            </a:r>
          </a:p>
          <a:p>
            <a:pPr marL="285750" lvl="0" indent="-285750">
              <a:buFont typeface="Wingdings" pitchFamily="2" charset="2"/>
              <a:buChar char="ü"/>
            </a:pPr>
            <a:r>
              <a:rPr lang="es-ES" sz="1600" b="1" dirty="0">
                <a:latin typeface="+mj-lt"/>
              </a:rPr>
              <a:t>Resolver, mediante tecnologías y/o resultados de investigación, las necesidades o desafíos particulares que poseen instituciones de salud </a:t>
            </a:r>
            <a:r>
              <a:rPr lang="es-ES" sz="1600" dirty="0">
                <a:latin typeface="+mj-lt"/>
              </a:rPr>
              <a:t>como el INGER, HCUCH y otras instituciones de salud. </a:t>
            </a:r>
          </a:p>
          <a:p>
            <a:pPr lvl="0"/>
            <a:endParaRPr lang="es-ES" sz="1600" dirty="0">
              <a:latin typeface="+mj-lt"/>
            </a:endParaRPr>
          </a:p>
          <a:p>
            <a:pPr marL="285750" lvl="0" indent="-285750">
              <a:buFont typeface="Wingdings" pitchFamily="2" charset="2"/>
              <a:buChar char="ü"/>
            </a:pPr>
            <a:r>
              <a:rPr lang="es-ES" sz="1600" b="1" dirty="0">
                <a:latin typeface="+mj-lt"/>
              </a:rPr>
              <a:t>Aumentar el nivel de desarrollo tecnológico de los resultados de investigación o TRL en un tiempo de 4 meses como máximo</a:t>
            </a:r>
            <a:r>
              <a:rPr lang="es-ES" sz="1600" dirty="0">
                <a:latin typeface="+mj-lt"/>
              </a:rPr>
              <a:t>, y así estén en condiciones de ser potencialmente implementadas de forma rápida en las instituciones de salud mencionadas. </a:t>
            </a:r>
          </a:p>
          <a:p>
            <a:pPr marL="285750" lvl="0" indent="-285750">
              <a:buFont typeface="Wingdings" pitchFamily="2" charset="2"/>
              <a:buChar char="ü"/>
            </a:pPr>
            <a:endParaRPr lang="es-ES" sz="1600" dirty="0">
              <a:latin typeface="+mj-lt"/>
            </a:endParaRPr>
          </a:p>
          <a:p>
            <a:pPr marL="285750" lvl="0" indent="-285750">
              <a:buFont typeface="Wingdings" pitchFamily="2" charset="2"/>
              <a:buChar char="ü"/>
            </a:pPr>
            <a:r>
              <a:rPr lang="es-ES" sz="1600" b="1" dirty="0">
                <a:latin typeface="+mj-lt"/>
              </a:rPr>
              <a:t>Apoyar en la generación y/o la consolidación de empresas de base tecnológica que permitan atender las necesidades o desafíos particulares de instituciones de salud </a:t>
            </a:r>
            <a:r>
              <a:rPr lang="es-ES" sz="1600" dirty="0">
                <a:latin typeface="+mj-lt"/>
              </a:rPr>
              <a:t>como INGER, HCUCH y otras, esto a través de las capacidades y experiencia que poseen </a:t>
            </a:r>
            <a:r>
              <a:rPr lang="es-ES" sz="1600" dirty="0" err="1">
                <a:latin typeface="+mj-lt"/>
              </a:rPr>
              <a:t>OpenBeauchef</a:t>
            </a:r>
            <a:r>
              <a:rPr lang="es-ES" sz="1600" dirty="0">
                <a:latin typeface="+mj-lt"/>
              </a:rPr>
              <a:t> y </a:t>
            </a:r>
            <a:r>
              <a:rPr lang="es-ES" sz="1600" dirty="0" err="1">
                <a:latin typeface="+mj-lt"/>
              </a:rPr>
              <a:t>Know</a:t>
            </a:r>
            <a:r>
              <a:rPr lang="es-ES" sz="1600" dirty="0">
                <a:latin typeface="+mj-lt"/>
              </a:rPr>
              <a:t> </a:t>
            </a:r>
            <a:r>
              <a:rPr lang="es-ES" sz="1600" dirty="0" err="1">
                <a:latin typeface="+mj-lt"/>
              </a:rPr>
              <a:t>Hub</a:t>
            </a:r>
            <a:r>
              <a:rPr lang="es-ES" sz="1600" dirty="0">
                <a:latin typeface="+mj-lt"/>
              </a:rPr>
              <a:t> Chile.</a:t>
            </a:r>
          </a:p>
          <a:p>
            <a:pPr marL="285750" lvl="0" indent="-285750">
              <a:buFont typeface="Wingdings" pitchFamily="2" charset="2"/>
              <a:buChar char="ü"/>
            </a:pPr>
            <a:endParaRPr lang="es-ES" sz="1600" dirty="0">
              <a:latin typeface="+mj-lt"/>
            </a:endParaRPr>
          </a:p>
          <a:p>
            <a:pPr marL="285750" lvl="0" indent="-285750">
              <a:buFont typeface="Wingdings" pitchFamily="2" charset="2"/>
              <a:buChar char="ü"/>
            </a:pPr>
            <a:r>
              <a:rPr lang="es-ES" sz="1600" b="1" dirty="0">
                <a:latin typeface="+mj-lt"/>
              </a:rPr>
              <a:t>Facilitar y acelerar la comercialización de los resultados de investigación y/o tecnologías desarrolladas por los socios de </a:t>
            </a:r>
            <a:r>
              <a:rPr lang="es-ES" sz="1600" b="1" dirty="0" err="1">
                <a:latin typeface="+mj-lt"/>
              </a:rPr>
              <a:t>Know</a:t>
            </a:r>
            <a:r>
              <a:rPr lang="es-ES" sz="1600" b="1" dirty="0">
                <a:latin typeface="+mj-lt"/>
              </a:rPr>
              <a:t> </a:t>
            </a:r>
            <a:r>
              <a:rPr lang="es-ES" sz="1600" b="1" dirty="0" err="1">
                <a:latin typeface="+mj-lt"/>
              </a:rPr>
              <a:t>Hub</a:t>
            </a:r>
            <a:r>
              <a:rPr lang="es-ES" sz="1600" b="1" dirty="0">
                <a:latin typeface="+mj-lt"/>
              </a:rPr>
              <a:t> Chile</a:t>
            </a:r>
            <a:r>
              <a:rPr lang="es-ES" sz="1600" dirty="0">
                <a:latin typeface="+mj-lt"/>
              </a:rPr>
              <a:t>, mediante la mitigación de parte de sus riesgos tecnológicos. </a:t>
            </a:r>
          </a:p>
        </p:txBody>
      </p:sp>
    </p:spTree>
    <p:extLst>
      <p:ext uri="{BB962C8B-B14F-4D97-AF65-F5344CB8AC3E}">
        <p14:creationId xmlns:p14="http://schemas.microsoft.com/office/powerpoint/2010/main" val="950409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CuadroTexto 51">
            <a:extLst>
              <a:ext uri="{FF2B5EF4-FFF2-40B4-BE49-F238E27FC236}">
                <a16:creationId xmlns:a16="http://schemas.microsoft.com/office/drawing/2014/main" id="{3998F937-F515-9442-AAAD-2ED997857FB8}"/>
              </a:ext>
            </a:extLst>
          </p:cNvPr>
          <p:cNvSpPr txBox="1"/>
          <p:nvPr/>
        </p:nvSpPr>
        <p:spPr>
          <a:xfrm>
            <a:off x="2238618" y="53880"/>
            <a:ext cx="6853131" cy="646331"/>
          </a:xfrm>
          <a:prstGeom prst="rect">
            <a:avLst/>
          </a:prstGeom>
          <a:noFill/>
        </p:spPr>
        <p:txBody>
          <a:bodyPr wrap="square" rtlCol="0">
            <a:spAutoFit/>
          </a:bodyPr>
          <a:lstStyle/>
          <a:p>
            <a:r>
              <a:rPr lang="es-CL" b="1" dirty="0">
                <a:solidFill>
                  <a:srgbClr val="009ED0"/>
                </a:solidFill>
                <a:latin typeface="Segoe UI Black" panose="020B0A02040204020203" pitchFamily="34" charset="0"/>
                <a:ea typeface="Segoe UI Black" panose="020B0A02040204020203" pitchFamily="34" charset="0"/>
                <a:cs typeface="Segoe UI Semibold" panose="020B0702040204020203" pitchFamily="34" charset="0"/>
              </a:rPr>
              <a:t>CONVOCATORIA OPEN BRIDGE COVID-19</a:t>
            </a:r>
          </a:p>
          <a:p>
            <a:endParaRPr lang="es-CL" b="1" dirty="0">
              <a:solidFill>
                <a:srgbClr val="009ED0"/>
              </a:solidFill>
              <a:latin typeface="Segoe UI Black" panose="020B0A02040204020203" pitchFamily="34" charset="0"/>
              <a:ea typeface="Segoe UI Black" panose="020B0A02040204020203" pitchFamily="34" charset="0"/>
              <a:cs typeface="Segoe UI Semibold" panose="020B0702040204020203" pitchFamily="34" charset="0"/>
            </a:endParaRPr>
          </a:p>
        </p:txBody>
      </p:sp>
      <p:cxnSp>
        <p:nvCxnSpPr>
          <p:cNvPr id="53" name="2 Conector recto">
            <a:extLst>
              <a:ext uri="{FF2B5EF4-FFF2-40B4-BE49-F238E27FC236}">
                <a16:creationId xmlns:a16="http://schemas.microsoft.com/office/drawing/2014/main" id="{81923870-AFEA-7148-91F2-53F97915E095}"/>
              </a:ext>
            </a:extLst>
          </p:cNvPr>
          <p:cNvCxnSpPr>
            <a:cxnSpLocks/>
          </p:cNvCxnSpPr>
          <p:nvPr/>
        </p:nvCxnSpPr>
        <p:spPr>
          <a:xfrm>
            <a:off x="2238618" y="399733"/>
            <a:ext cx="414893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45" name="CuadroTexto 44">
            <a:extLst>
              <a:ext uri="{FF2B5EF4-FFF2-40B4-BE49-F238E27FC236}">
                <a16:creationId xmlns:a16="http://schemas.microsoft.com/office/drawing/2014/main" id="{39C7DB96-BE56-BA42-BE26-F103FF2C6C8C}"/>
              </a:ext>
            </a:extLst>
          </p:cNvPr>
          <p:cNvSpPr txBox="1"/>
          <p:nvPr/>
        </p:nvSpPr>
        <p:spPr>
          <a:xfrm>
            <a:off x="2501154" y="734377"/>
            <a:ext cx="2110603" cy="338554"/>
          </a:xfrm>
          <a:prstGeom prst="rect">
            <a:avLst/>
          </a:prstGeom>
          <a:solidFill>
            <a:schemeClr val="accent3">
              <a:lumMod val="20000"/>
              <a:lumOff val="80000"/>
              <a:alpha val="21000"/>
            </a:schemeClr>
          </a:solidFill>
        </p:spPr>
        <p:txBody>
          <a:bodyPr wrap="square" rtlCol="0">
            <a:spAutoFit/>
          </a:bodyPr>
          <a:lstStyle/>
          <a:p>
            <a:pPr algn="ctr"/>
            <a:r>
              <a:rPr lang="es-CL" sz="1600" b="1" dirty="0">
                <a:solidFill>
                  <a:srgbClr val="008EE6"/>
                </a:solidFill>
                <a:latin typeface="+mj-lt"/>
              </a:rPr>
              <a:t>PROPUESTA DE VALOR </a:t>
            </a:r>
          </a:p>
        </p:txBody>
      </p:sp>
      <p:graphicFrame>
        <p:nvGraphicFramePr>
          <p:cNvPr id="5" name="Diagrama 4">
            <a:extLst>
              <a:ext uri="{FF2B5EF4-FFF2-40B4-BE49-F238E27FC236}">
                <a16:creationId xmlns:a16="http://schemas.microsoft.com/office/drawing/2014/main" id="{D533C91C-2EE3-D54B-9A62-8463507E0682}"/>
              </a:ext>
            </a:extLst>
          </p:cNvPr>
          <p:cNvGraphicFramePr/>
          <p:nvPr>
            <p:extLst>
              <p:ext uri="{D42A27DB-BD31-4B8C-83A1-F6EECF244321}">
                <p14:modId xmlns:p14="http://schemas.microsoft.com/office/powerpoint/2010/main" val="3862388921"/>
              </p:ext>
            </p:extLst>
          </p:nvPr>
        </p:nvGraphicFramePr>
        <p:xfrm>
          <a:off x="734996" y="1130081"/>
          <a:ext cx="7753521" cy="50585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Flecha a la derecha con muesca 5">
            <a:extLst>
              <a:ext uri="{FF2B5EF4-FFF2-40B4-BE49-F238E27FC236}">
                <a16:creationId xmlns:a16="http://schemas.microsoft.com/office/drawing/2014/main" id="{E9886349-CFED-D840-ADD1-4A05A2975135}"/>
              </a:ext>
            </a:extLst>
          </p:cNvPr>
          <p:cNvSpPr/>
          <p:nvPr/>
        </p:nvSpPr>
        <p:spPr>
          <a:xfrm>
            <a:off x="7760646" y="2946311"/>
            <a:ext cx="702365" cy="993913"/>
          </a:xfrm>
          <a:prstGeom prst="notchedRightArrow">
            <a:avLst/>
          </a:prstGeom>
          <a:solidFill>
            <a:srgbClr val="009E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7" name="Rectángulo redondeado 6">
            <a:extLst>
              <a:ext uri="{FF2B5EF4-FFF2-40B4-BE49-F238E27FC236}">
                <a16:creationId xmlns:a16="http://schemas.microsoft.com/office/drawing/2014/main" id="{B3290C2D-235F-AD41-A036-2336DED17B5D}"/>
              </a:ext>
            </a:extLst>
          </p:cNvPr>
          <p:cNvSpPr/>
          <p:nvPr/>
        </p:nvSpPr>
        <p:spPr>
          <a:xfrm>
            <a:off x="8905461" y="1513251"/>
            <a:ext cx="2610678" cy="1153434"/>
          </a:xfrm>
          <a:prstGeom prst="roundRect">
            <a:avLst/>
          </a:prstGeom>
          <a:solidFill>
            <a:srgbClr val="009E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400" dirty="0">
                <a:latin typeface="+mj-lt"/>
              </a:rPr>
              <a:t>Identificación de resultados de investigación o tecnologías con potencialidad de ser transferidas rápidamente al mercado</a:t>
            </a:r>
          </a:p>
        </p:txBody>
      </p:sp>
      <p:sp>
        <p:nvSpPr>
          <p:cNvPr id="11" name="Rectángulo redondeado 10">
            <a:extLst>
              <a:ext uri="{FF2B5EF4-FFF2-40B4-BE49-F238E27FC236}">
                <a16:creationId xmlns:a16="http://schemas.microsoft.com/office/drawing/2014/main" id="{2BF32B45-6B36-A649-8E27-1040B0BF3A7B}"/>
              </a:ext>
            </a:extLst>
          </p:cNvPr>
          <p:cNvSpPr/>
          <p:nvPr/>
        </p:nvSpPr>
        <p:spPr>
          <a:xfrm>
            <a:off x="8905461" y="3096129"/>
            <a:ext cx="2610678" cy="1126435"/>
          </a:xfrm>
          <a:prstGeom prst="roundRect">
            <a:avLst/>
          </a:prstGeom>
          <a:solidFill>
            <a:srgbClr val="009E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400" dirty="0">
                <a:latin typeface="+mj-lt"/>
              </a:rPr>
              <a:t>Desarrollo y ejecución de plan de actividades y Company </a:t>
            </a:r>
          </a:p>
          <a:p>
            <a:pPr algn="ctr"/>
            <a:r>
              <a:rPr lang="es-ES_tradnl" sz="1400" dirty="0">
                <a:latin typeface="+mj-lt"/>
              </a:rPr>
              <a:t>Set-up</a:t>
            </a:r>
          </a:p>
        </p:txBody>
      </p:sp>
      <p:sp>
        <p:nvSpPr>
          <p:cNvPr id="12" name="Rectángulo redondeado 11">
            <a:extLst>
              <a:ext uri="{FF2B5EF4-FFF2-40B4-BE49-F238E27FC236}">
                <a16:creationId xmlns:a16="http://schemas.microsoft.com/office/drawing/2014/main" id="{4B77521F-4F86-D045-89E2-FBE0901F46B5}"/>
              </a:ext>
            </a:extLst>
          </p:cNvPr>
          <p:cNvSpPr/>
          <p:nvPr/>
        </p:nvSpPr>
        <p:spPr>
          <a:xfrm>
            <a:off x="8905461" y="4625009"/>
            <a:ext cx="2610678" cy="1007163"/>
          </a:xfrm>
          <a:prstGeom prst="roundRect">
            <a:avLst/>
          </a:prstGeom>
          <a:solidFill>
            <a:srgbClr val="009E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400" dirty="0">
                <a:latin typeface="+mj-lt"/>
              </a:rPr>
              <a:t>Plan de trabajo e inversión </a:t>
            </a:r>
          </a:p>
        </p:txBody>
      </p:sp>
      <p:sp>
        <p:nvSpPr>
          <p:cNvPr id="8" name="Cheurón 7">
            <a:extLst>
              <a:ext uri="{FF2B5EF4-FFF2-40B4-BE49-F238E27FC236}">
                <a16:creationId xmlns:a16="http://schemas.microsoft.com/office/drawing/2014/main" id="{34962706-5CF7-DA40-89FC-4862BFB7E71C}"/>
              </a:ext>
            </a:extLst>
          </p:cNvPr>
          <p:cNvSpPr/>
          <p:nvPr/>
        </p:nvSpPr>
        <p:spPr>
          <a:xfrm rot="5400000">
            <a:off x="10006305" y="4200125"/>
            <a:ext cx="408993" cy="474572"/>
          </a:xfrm>
          <a:prstGeom prst="chevron">
            <a:avLst/>
          </a:prstGeom>
          <a:solidFill>
            <a:srgbClr val="37AA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14" name="Cheurón 13">
            <a:extLst>
              <a:ext uri="{FF2B5EF4-FFF2-40B4-BE49-F238E27FC236}">
                <a16:creationId xmlns:a16="http://schemas.microsoft.com/office/drawing/2014/main" id="{A51EE3B0-4244-FF4B-92D7-ED48BC1D0F47}"/>
              </a:ext>
            </a:extLst>
          </p:cNvPr>
          <p:cNvSpPr/>
          <p:nvPr/>
        </p:nvSpPr>
        <p:spPr>
          <a:xfrm rot="5400000">
            <a:off x="10006304" y="2640048"/>
            <a:ext cx="408993" cy="474572"/>
          </a:xfrm>
          <a:prstGeom prst="chevron">
            <a:avLst/>
          </a:prstGeom>
          <a:solidFill>
            <a:srgbClr val="37AA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Tree>
    <p:extLst>
      <p:ext uri="{BB962C8B-B14F-4D97-AF65-F5344CB8AC3E}">
        <p14:creationId xmlns:p14="http://schemas.microsoft.com/office/powerpoint/2010/main" val="1712634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a:extLst>
              <a:ext uri="{FF2B5EF4-FFF2-40B4-BE49-F238E27FC236}">
                <a16:creationId xmlns:a16="http://schemas.microsoft.com/office/drawing/2014/main" id="{1463E66A-A274-3644-9B06-6A7A74EDE3E2}"/>
              </a:ext>
            </a:extLst>
          </p:cNvPr>
          <p:cNvSpPr txBox="1"/>
          <p:nvPr/>
        </p:nvSpPr>
        <p:spPr>
          <a:xfrm>
            <a:off x="2325708" y="128789"/>
            <a:ext cx="6999383" cy="646331"/>
          </a:xfrm>
          <a:prstGeom prst="rect">
            <a:avLst/>
          </a:prstGeom>
          <a:noFill/>
        </p:spPr>
        <p:txBody>
          <a:bodyPr wrap="square" rtlCol="0">
            <a:spAutoFit/>
          </a:bodyPr>
          <a:lstStyle/>
          <a:p>
            <a:r>
              <a:rPr lang="es-CL" b="1" dirty="0">
                <a:solidFill>
                  <a:srgbClr val="009ED0"/>
                </a:solidFill>
                <a:latin typeface="Segoe UI Black" panose="020B0A02040204020203" pitchFamily="34" charset="0"/>
                <a:ea typeface="Segoe UI Black" panose="020B0A02040204020203" pitchFamily="34" charset="0"/>
                <a:cs typeface="Segoe UI Semibold" panose="020B0702040204020203" pitchFamily="34" charset="0"/>
              </a:rPr>
              <a:t>CARACTERÍSTICAS CONVOCATORIA OPEN BRIDGE COVID-19</a:t>
            </a:r>
          </a:p>
          <a:p>
            <a:endParaRPr lang="es-CL" b="1" dirty="0">
              <a:solidFill>
                <a:srgbClr val="009ED0"/>
              </a:solidFill>
              <a:latin typeface="Segoe UI Black" panose="020B0A02040204020203" pitchFamily="34" charset="0"/>
              <a:ea typeface="Segoe UI Black" panose="020B0A02040204020203" pitchFamily="34" charset="0"/>
              <a:cs typeface="Segoe UI Semibold" panose="020B0702040204020203" pitchFamily="34" charset="0"/>
            </a:endParaRPr>
          </a:p>
        </p:txBody>
      </p:sp>
      <p:cxnSp>
        <p:nvCxnSpPr>
          <p:cNvPr id="11" name="2 Conector recto">
            <a:extLst>
              <a:ext uri="{FF2B5EF4-FFF2-40B4-BE49-F238E27FC236}">
                <a16:creationId xmlns:a16="http://schemas.microsoft.com/office/drawing/2014/main" id="{2B878AC5-27B8-EC4E-8A1A-658201CD896F}"/>
              </a:ext>
            </a:extLst>
          </p:cNvPr>
          <p:cNvCxnSpPr>
            <a:cxnSpLocks/>
          </p:cNvCxnSpPr>
          <p:nvPr/>
        </p:nvCxnSpPr>
        <p:spPr>
          <a:xfrm>
            <a:off x="2325708" y="476583"/>
            <a:ext cx="574486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4" name="Tabla 3">
            <a:extLst>
              <a:ext uri="{FF2B5EF4-FFF2-40B4-BE49-F238E27FC236}">
                <a16:creationId xmlns:a16="http://schemas.microsoft.com/office/drawing/2014/main" id="{0B43531B-7B77-314E-8340-E7D848DC0FAB}"/>
              </a:ext>
            </a:extLst>
          </p:cNvPr>
          <p:cNvGraphicFramePr>
            <a:graphicFrameLocks noGrp="1"/>
          </p:cNvGraphicFramePr>
          <p:nvPr>
            <p:extLst>
              <p:ext uri="{D42A27DB-BD31-4B8C-83A1-F6EECF244321}">
                <p14:modId xmlns:p14="http://schemas.microsoft.com/office/powerpoint/2010/main" val="974726644"/>
              </p:ext>
            </p:extLst>
          </p:nvPr>
        </p:nvGraphicFramePr>
        <p:xfrm>
          <a:off x="2325708" y="775120"/>
          <a:ext cx="9601833" cy="5564325"/>
        </p:xfrm>
        <a:graphic>
          <a:graphicData uri="http://schemas.openxmlformats.org/drawingml/2006/table">
            <a:tbl>
              <a:tblPr firstRow="1" bandRow="1">
                <a:tableStyleId>{5FD0F851-EC5A-4D38-B0AD-8093EC10F338}</a:tableStyleId>
              </a:tblPr>
              <a:tblGrid>
                <a:gridCol w="3187587">
                  <a:extLst>
                    <a:ext uri="{9D8B030D-6E8A-4147-A177-3AD203B41FA5}">
                      <a16:colId xmlns:a16="http://schemas.microsoft.com/office/drawing/2014/main" val="2100695515"/>
                    </a:ext>
                  </a:extLst>
                </a:gridCol>
                <a:gridCol w="6414246">
                  <a:extLst>
                    <a:ext uri="{9D8B030D-6E8A-4147-A177-3AD203B41FA5}">
                      <a16:colId xmlns:a16="http://schemas.microsoft.com/office/drawing/2014/main" val="2716682333"/>
                    </a:ext>
                  </a:extLst>
                </a:gridCol>
              </a:tblGrid>
              <a:tr h="307871">
                <a:tc gridSpan="2">
                  <a:txBody>
                    <a:bodyPr/>
                    <a:lstStyle/>
                    <a:p>
                      <a:pPr algn="ctr"/>
                      <a:r>
                        <a:rPr lang="es-ES_tradnl" sz="1500" b="1" dirty="0">
                          <a:solidFill>
                            <a:srgbClr val="008EE6"/>
                          </a:solidFill>
                          <a:latin typeface="+mj-lt"/>
                        </a:rPr>
                        <a:t>Características</a:t>
                      </a:r>
                    </a:p>
                  </a:txBody>
                  <a:tcPr/>
                </a:tc>
                <a:tc hMerge="1">
                  <a:txBody>
                    <a:bodyPr/>
                    <a:lstStyle/>
                    <a:p>
                      <a:pPr algn="ctr"/>
                      <a:endParaRPr lang="es-ES_tradnl" sz="1500" b="1" dirty="0">
                        <a:solidFill>
                          <a:srgbClr val="008EE6"/>
                        </a:solidFill>
                        <a:latin typeface="+mj-lt"/>
                      </a:endParaRPr>
                    </a:p>
                  </a:txBody>
                  <a:tcPr/>
                </a:tc>
                <a:extLst>
                  <a:ext uri="{0D108BD9-81ED-4DB2-BD59-A6C34878D82A}">
                    <a16:rowId xmlns:a16="http://schemas.microsoft.com/office/drawing/2014/main" val="2328954433"/>
                  </a:ext>
                </a:extLst>
              </a:tr>
              <a:tr h="307871">
                <a:tc>
                  <a:txBody>
                    <a:bodyPr/>
                    <a:lstStyle/>
                    <a:p>
                      <a:r>
                        <a:rPr lang="es-ES_tradnl" sz="1500" b="1" dirty="0">
                          <a:solidFill>
                            <a:srgbClr val="008EE6"/>
                          </a:solidFill>
                          <a:latin typeface="+mj-lt"/>
                        </a:rPr>
                        <a:t>Cantidad de proyectos a financiar</a:t>
                      </a:r>
                    </a:p>
                  </a:txBody>
                  <a:tcPr/>
                </a:tc>
                <a:tc>
                  <a:txBody>
                    <a:bodyPr/>
                    <a:lstStyle/>
                    <a:p>
                      <a:r>
                        <a:rPr lang="es-ES_tradnl" sz="1500" b="1" dirty="0">
                          <a:solidFill>
                            <a:schemeClr val="tx1">
                              <a:lumMod val="65000"/>
                              <a:lumOff val="35000"/>
                            </a:schemeClr>
                          </a:solidFill>
                          <a:latin typeface="+mj-lt"/>
                        </a:rPr>
                        <a:t>Hasta 3 proyectos</a:t>
                      </a:r>
                    </a:p>
                  </a:txBody>
                  <a:tcPr/>
                </a:tc>
                <a:extLst>
                  <a:ext uri="{0D108BD9-81ED-4DB2-BD59-A6C34878D82A}">
                    <a16:rowId xmlns:a16="http://schemas.microsoft.com/office/drawing/2014/main" val="854858280"/>
                  </a:ext>
                </a:extLst>
              </a:tr>
              <a:tr h="307871">
                <a:tc>
                  <a:txBody>
                    <a:bodyPr/>
                    <a:lstStyle/>
                    <a:p>
                      <a:r>
                        <a:rPr lang="es-ES_tradnl" sz="1500" b="1" dirty="0">
                          <a:solidFill>
                            <a:srgbClr val="008EE6"/>
                          </a:solidFill>
                          <a:latin typeface="+mj-lt"/>
                        </a:rPr>
                        <a:t>Monto a financiar por proyecto</a:t>
                      </a:r>
                    </a:p>
                  </a:txBody>
                  <a:tcPr/>
                </a:tc>
                <a:tc>
                  <a:txBody>
                    <a:bodyPr/>
                    <a:lstStyle/>
                    <a:p>
                      <a:r>
                        <a:rPr lang="es-ES_tradnl" sz="1500" b="1" dirty="0">
                          <a:solidFill>
                            <a:schemeClr val="tx1">
                              <a:lumMod val="65000"/>
                              <a:lumOff val="35000"/>
                            </a:schemeClr>
                          </a:solidFill>
                          <a:latin typeface="+mj-lt"/>
                        </a:rPr>
                        <a:t>Hasta CLP $20 millones</a:t>
                      </a:r>
                    </a:p>
                  </a:txBody>
                  <a:tcPr/>
                </a:tc>
                <a:extLst>
                  <a:ext uri="{0D108BD9-81ED-4DB2-BD59-A6C34878D82A}">
                    <a16:rowId xmlns:a16="http://schemas.microsoft.com/office/drawing/2014/main" val="1360499294"/>
                  </a:ext>
                </a:extLst>
              </a:tr>
              <a:tr h="307871">
                <a:tc>
                  <a:txBody>
                    <a:bodyPr/>
                    <a:lstStyle/>
                    <a:p>
                      <a:r>
                        <a:rPr lang="es-ES_tradnl" sz="1500" b="1" dirty="0">
                          <a:solidFill>
                            <a:srgbClr val="008EE6"/>
                          </a:solidFill>
                          <a:latin typeface="+mj-lt"/>
                        </a:rPr>
                        <a:t>Plazo a financiar por proyecto</a:t>
                      </a:r>
                    </a:p>
                  </a:txBody>
                  <a:tcPr/>
                </a:tc>
                <a:tc>
                  <a:txBody>
                    <a:bodyPr/>
                    <a:lstStyle/>
                    <a:p>
                      <a:r>
                        <a:rPr lang="es-ES_tradnl" sz="1500" b="1" dirty="0">
                          <a:solidFill>
                            <a:schemeClr val="tx1">
                              <a:lumMod val="65000"/>
                              <a:lumOff val="35000"/>
                            </a:schemeClr>
                          </a:solidFill>
                          <a:latin typeface="+mj-lt"/>
                        </a:rPr>
                        <a:t>Hasta 3 meses</a:t>
                      </a:r>
                      <a:r>
                        <a:rPr lang="es-ES_tradnl" sz="1500" dirty="0">
                          <a:solidFill>
                            <a:schemeClr val="tx1">
                              <a:lumMod val="65000"/>
                              <a:lumOff val="35000"/>
                            </a:schemeClr>
                          </a:solidFill>
                          <a:latin typeface="+mj-lt"/>
                        </a:rPr>
                        <a:t>, con extensión hasta 4 meses (en casos excepcionales)</a:t>
                      </a:r>
                    </a:p>
                  </a:txBody>
                  <a:tcPr/>
                </a:tc>
                <a:extLst>
                  <a:ext uri="{0D108BD9-81ED-4DB2-BD59-A6C34878D82A}">
                    <a16:rowId xmlns:a16="http://schemas.microsoft.com/office/drawing/2014/main" val="3032870538"/>
                  </a:ext>
                </a:extLst>
              </a:tr>
              <a:tr h="747688">
                <a:tc>
                  <a:txBody>
                    <a:bodyPr/>
                    <a:lstStyle/>
                    <a:p>
                      <a:r>
                        <a:rPr lang="es-ES_tradnl" sz="1500" b="1" dirty="0">
                          <a:solidFill>
                            <a:srgbClr val="008EE6"/>
                          </a:solidFill>
                          <a:latin typeface="+mj-lt"/>
                        </a:rPr>
                        <a:t>Público objetivo </a:t>
                      </a:r>
                    </a:p>
                  </a:txBody>
                  <a:tcPr/>
                </a:tc>
                <a:tc>
                  <a:txBody>
                    <a:bodyPr/>
                    <a:lstStyle/>
                    <a:p>
                      <a:r>
                        <a:rPr lang="es-ES_tradnl" sz="1500" kern="1200" dirty="0">
                          <a:solidFill>
                            <a:schemeClr val="tx1">
                              <a:lumMod val="65000"/>
                              <a:lumOff val="35000"/>
                            </a:schemeClr>
                          </a:solidFill>
                          <a:latin typeface="+mj-lt"/>
                          <a:ea typeface="+mn-ea"/>
                          <a:cs typeface="+mn-cs"/>
                        </a:rPr>
                        <a:t>Orientado a </a:t>
                      </a:r>
                      <a:r>
                        <a:rPr lang="es-ES_tradnl" sz="1500" b="1" kern="1200" dirty="0">
                          <a:solidFill>
                            <a:schemeClr val="tx1">
                              <a:lumMod val="65000"/>
                              <a:lumOff val="35000"/>
                            </a:schemeClr>
                          </a:solidFill>
                          <a:latin typeface="+mj-lt"/>
                          <a:ea typeface="+mn-ea"/>
                          <a:cs typeface="+mn-cs"/>
                        </a:rPr>
                        <a:t>tecnologías o resultados de investigación </a:t>
                      </a:r>
                      <a:r>
                        <a:rPr lang="es-ES_tradnl" sz="1500" kern="1200" dirty="0">
                          <a:solidFill>
                            <a:schemeClr val="tx1">
                              <a:lumMod val="65000"/>
                              <a:lumOff val="35000"/>
                            </a:schemeClr>
                          </a:solidFill>
                          <a:latin typeface="+mj-lt"/>
                          <a:ea typeface="+mn-ea"/>
                          <a:cs typeface="+mn-cs"/>
                        </a:rPr>
                        <a:t>que han sido desarrollados por </a:t>
                      </a:r>
                      <a:r>
                        <a:rPr lang="es-ES_tradnl" sz="1500" b="1" kern="1200" dirty="0">
                          <a:solidFill>
                            <a:schemeClr val="tx1">
                              <a:lumMod val="65000"/>
                              <a:lumOff val="35000"/>
                            </a:schemeClr>
                          </a:solidFill>
                          <a:latin typeface="+mj-lt"/>
                          <a:ea typeface="+mn-ea"/>
                          <a:cs typeface="+mn-cs"/>
                        </a:rPr>
                        <a:t>investigadores, equipos</a:t>
                      </a:r>
                      <a:r>
                        <a:rPr lang="es-ES_tradnl" sz="1500" kern="1200" dirty="0">
                          <a:solidFill>
                            <a:schemeClr val="tx1">
                              <a:lumMod val="65000"/>
                              <a:lumOff val="35000"/>
                            </a:schemeClr>
                          </a:solidFill>
                          <a:latin typeface="+mj-lt"/>
                          <a:ea typeface="+mn-ea"/>
                          <a:cs typeface="+mn-cs"/>
                        </a:rPr>
                        <a:t> </a:t>
                      </a:r>
                      <a:r>
                        <a:rPr lang="es-ES_tradnl" sz="1500" b="1" kern="1200" dirty="0">
                          <a:solidFill>
                            <a:schemeClr val="tx1">
                              <a:lumMod val="65000"/>
                              <a:lumOff val="35000"/>
                            </a:schemeClr>
                          </a:solidFill>
                          <a:latin typeface="+mj-lt"/>
                          <a:ea typeface="+mn-ea"/>
                          <a:cs typeface="+mn-cs"/>
                        </a:rPr>
                        <a:t>y/o emprendedores</a:t>
                      </a:r>
                      <a:r>
                        <a:rPr lang="es-ES_tradnl" sz="1500" kern="1200" dirty="0">
                          <a:solidFill>
                            <a:schemeClr val="tx1">
                              <a:lumMod val="65000"/>
                              <a:lumOff val="35000"/>
                            </a:schemeClr>
                          </a:solidFill>
                          <a:latin typeface="+mj-lt"/>
                          <a:ea typeface="+mn-ea"/>
                          <a:cs typeface="+mn-cs"/>
                        </a:rPr>
                        <a:t> vinculados </a:t>
                      </a:r>
                      <a:r>
                        <a:rPr lang="es-ES_tradnl" sz="1500" b="1" kern="1200" dirty="0">
                          <a:solidFill>
                            <a:schemeClr val="tx1">
                              <a:lumMod val="65000"/>
                              <a:lumOff val="35000"/>
                            </a:schemeClr>
                          </a:solidFill>
                          <a:latin typeface="+mj-lt"/>
                          <a:ea typeface="+mn-ea"/>
                          <a:cs typeface="+mn-cs"/>
                        </a:rPr>
                        <a:t>solo a socios de </a:t>
                      </a:r>
                      <a:r>
                        <a:rPr lang="es-ES_tradnl" sz="1500" b="1" kern="1200" dirty="0" err="1">
                          <a:solidFill>
                            <a:schemeClr val="tx1">
                              <a:lumMod val="65000"/>
                              <a:lumOff val="35000"/>
                            </a:schemeClr>
                          </a:solidFill>
                          <a:latin typeface="+mj-lt"/>
                          <a:ea typeface="+mn-ea"/>
                          <a:cs typeface="+mn-cs"/>
                        </a:rPr>
                        <a:t>Know</a:t>
                      </a:r>
                      <a:r>
                        <a:rPr lang="es-ES_tradnl" sz="1500" b="1" kern="1200" dirty="0">
                          <a:solidFill>
                            <a:schemeClr val="tx1">
                              <a:lumMod val="65000"/>
                              <a:lumOff val="35000"/>
                            </a:schemeClr>
                          </a:solidFill>
                          <a:latin typeface="+mj-lt"/>
                          <a:ea typeface="+mn-ea"/>
                          <a:cs typeface="+mn-cs"/>
                        </a:rPr>
                        <a:t> </a:t>
                      </a:r>
                      <a:r>
                        <a:rPr lang="es-ES_tradnl" sz="1500" b="1" kern="1200" dirty="0" err="1">
                          <a:solidFill>
                            <a:schemeClr val="tx1">
                              <a:lumMod val="65000"/>
                              <a:lumOff val="35000"/>
                            </a:schemeClr>
                          </a:solidFill>
                          <a:latin typeface="+mj-lt"/>
                          <a:ea typeface="+mn-ea"/>
                          <a:cs typeface="+mn-cs"/>
                        </a:rPr>
                        <a:t>Hub</a:t>
                      </a:r>
                      <a:endParaRPr lang="es-ES_tradnl" sz="1500" b="1" dirty="0">
                        <a:solidFill>
                          <a:schemeClr val="tx1">
                            <a:lumMod val="65000"/>
                            <a:lumOff val="35000"/>
                          </a:schemeClr>
                        </a:solidFill>
                        <a:latin typeface="+mj-lt"/>
                      </a:endParaRPr>
                    </a:p>
                  </a:txBody>
                  <a:tcPr/>
                </a:tc>
                <a:extLst>
                  <a:ext uri="{0D108BD9-81ED-4DB2-BD59-A6C34878D82A}">
                    <a16:rowId xmlns:a16="http://schemas.microsoft.com/office/drawing/2014/main" val="3775530522"/>
                  </a:ext>
                </a:extLst>
              </a:tr>
              <a:tr h="1187504">
                <a:tc>
                  <a:txBody>
                    <a:bodyPr/>
                    <a:lstStyle/>
                    <a:p>
                      <a:r>
                        <a:rPr lang="es-ES_tradnl" sz="1500" b="1" dirty="0">
                          <a:solidFill>
                            <a:srgbClr val="008EE6"/>
                          </a:solidFill>
                          <a:latin typeface="+mj-lt"/>
                        </a:rPr>
                        <a:t>Ejes temáticos a financiar</a:t>
                      </a:r>
                    </a:p>
                  </a:txBody>
                  <a:tcPr/>
                </a:tc>
                <a:tc>
                  <a:txBody>
                    <a:bodyPr/>
                    <a:lstStyle/>
                    <a:p>
                      <a:r>
                        <a:rPr lang="es-ES_tradnl" sz="1500" dirty="0">
                          <a:solidFill>
                            <a:schemeClr val="tx1">
                              <a:lumMod val="65000"/>
                              <a:lumOff val="35000"/>
                            </a:schemeClr>
                          </a:solidFill>
                          <a:latin typeface="+mj-lt"/>
                        </a:rPr>
                        <a:t>Tecnologías y/o Resultados de Investigación ligados a los siguientes 3 ejes temáticos: </a:t>
                      </a:r>
                    </a:p>
                    <a:p>
                      <a:pPr marL="342900" indent="-342900">
                        <a:buAutoNum type="arabicParenR"/>
                      </a:pPr>
                      <a:r>
                        <a:rPr lang="es-ES_tradnl" sz="1500" dirty="0">
                          <a:solidFill>
                            <a:schemeClr val="tx1">
                              <a:lumMod val="65000"/>
                              <a:lumOff val="35000"/>
                            </a:schemeClr>
                          </a:solidFill>
                          <a:latin typeface="+mj-lt"/>
                        </a:rPr>
                        <a:t>Elementos de protección personal (EPP)</a:t>
                      </a:r>
                    </a:p>
                    <a:p>
                      <a:pPr marL="342900" indent="-342900">
                        <a:buAutoNum type="arabicParenR"/>
                      </a:pPr>
                      <a:r>
                        <a:rPr lang="es-ES_tradnl" sz="1500" dirty="0">
                          <a:solidFill>
                            <a:schemeClr val="tx1">
                              <a:lumMod val="65000"/>
                              <a:lumOff val="35000"/>
                            </a:schemeClr>
                          </a:solidFill>
                          <a:latin typeface="+mj-lt"/>
                        </a:rPr>
                        <a:t>Limpieza/Antisépticos/Desinfectantes</a:t>
                      </a:r>
                    </a:p>
                    <a:p>
                      <a:pPr marL="342900" indent="-342900">
                        <a:buAutoNum type="arabicParenR"/>
                      </a:pPr>
                      <a:r>
                        <a:rPr lang="es-ES_tradnl" sz="1500" dirty="0">
                          <a:solidFill>
                            <a:schemeClr val="tx1">
                              <a:lumMod val="65000"/>
                              <a:lumOff val="35000"/>
                            </a:schemeClr>
                          </a:solidFill>
                          <a:latin typeface="+mj-lt"/>
                        </a:rPr>
                        <a:t>Tecnologías de la Información y Comunicaciones (</a:t>
                      </a:r>
                      <a:r>
                        <a:rPr lang="es-ES_tradnl" sz="1500" dirty="0" err="1">
                          <a:solidFill>
                            <a:schemeClr val="tx1">
                              <a:lumMod val="65000"/>
                              <a:lumOff val="35000"/>
                            </a:schemeClr>
                          </a:solidFill>
                          <a:latin typeface="+mj-lt"/>
                        </a:rPr>
                        <a:t>TICs</a:t>
                      </a:r>
                      <a:r>
                        <a:rPr lang="es-ES_tradnl" sz="1500" dirty="0">
                          <a:solidFill>
                            <a:schemeClr val="tx1">
                              <a:lumMod val="65000"/>
                              <a:lumOff val="35000"/>
                            </a:schemeClr>
                          </a:solidFill>
                          <a:latin typeface="+mj-lt"/>
                        </a:rPr>
                        <a:t>) en salud</a:t>
                      </a:r>
                    </a:p>
                  </a:txBody>
                  <a:tcPr/>
                </a:tc>
                <a:extLst>
                  <a:ext uri="{0D108BD9-81ED-4DB2-BD59-A6C34878D82A}">
                    <a16:rowId xmlns:a16="http://schemas.microsoft.com/office/drawing/2014/main" val="676598684"/>
                  </a:ext>
                </a:extLst>
              </a:tr>
              <a:tr h="307871">
                <a:tc>
                  <a:txBody>
                    <a:bodyPr/>
                    <a:lstStyle/>
                    <a:p>
                      <a:r>
                        <a:rPr lang="es-ES_tradnl" sz="1500" b="1" dirty="0">
                          <a:solidFill>
                            <a:srgbClr val="008EE6"/>
                          </a:solidFill>
                          <a:latin typeface="+mj-lt"/>
                        </a:rPr>
                        <a:t>Modalidad postulación</a:t>
                      </a:r>
                    </a:p>
                  </a:txBody>
                  <a:tcPr/>
                </a:tc>
                <a:tc>
                  <a:txBody>
                    <a:bodyPr/>
                    <a:lstStyle/>
                    <a:p>
                      <a:r>
                        <a:rPr lang="es-ES_tradnl" sz="1500" dirty="0">
                          <a:solidFill>
                            <a:schemeClr val="tx1">
                              <a:lumMod val="65000"/>
                              <a:lumOff val="35000"/>
                            </a:schemeClr>
                          </a:solidFill>
                          <a:latin typeface="+mj-lt"/>
                        </a:rPr>
                        <a:t>Online, a través del siguiente link: </a:t>
                      </a:r>
                      <a:r>
                        <a:rPr lang="es-ES_tradnl" sz="1500" dirty="0">
                          <a:solidFill>
                            <a:schemeClr val="tx1">
                              <a:lumMod val="65000"/>
                              <a:lumOff val="35000"/>
                            </a:schemeClr>
                          </a:solidFill>
                          <a:latin typeface="+mj-lt"/>
                          <a:hlinkClick r:id="rId2"/>
                        </a:rPr>
                        <a:t>https://knowhub.cl/programa-bridge/</a:t>
                      </a:r>
                      <a:r>
                        <a:rPr lang="es-ES_tradnl" sz="1500" dirty="0">
                          <a:solidFill>
                            <a:schemeClr val="tx1">
                              <a:lumMod val="65000"/>
                              <a:lumOff val="35000"/>
                            </a:schemeClr>
                          </a:solidFill>
                          <a:latin typeface="+mj-lt"/>
                        </a:rPr>
                        <a:t> </a:t>
                      </a:r>
                    </a:p>
                  </a:txBody>
                  <a:tcPr/>
                </a:tc>
                <a:extLst>
                  <a:ext uri="{0D108BD9-81ED-4DB2-BD59-A6C34878D82A}">
                    <a16:rowId xmlns:a16="http://schemas.microsoft.com/office/drawing/2014/main" val="2073874072"/>
                  </a:ext>
                </a:extLst>
              </a:tr>
              <a:tr h="307871">
                <a:tc>
                  <a:txBody>
                    <a:bodyPr/>
                    <a:lstStyle/>
                    <a:p>
                      <a:r>
                        <a:rPr lang="es-ES_tradnl" sz="1500" b="1" dirty="0">
                          <a:solidFill>
                            <a:srgbClr val="008EE6"/>
                          </a:solidFill>
                          <a:latin typeface="+mj-lt"/>
                        </a:rPr>
                        <a:t>Plazo de postulación </a:t>
                      </a:r>
                    </a:p>
                  </a:txBody>
                  <a:tcPr/>
                </a:tc>
                <a:tc>
                  <a:txBody>
                    <a:bodyPr/>
                    <a:lstStyle/>
                    <a:p>
                      <a:r>
                        <a:rPr lang="es-ES_tradnl" sz="1500" b="1" dirty="0">
                          <a:solidFill>
                            <a:schemeClr val="tx1">
                              <a:lumMod val="65000"/>
                              <a:lumOff val="35000"/>
                            </a:schemeClr>
                          </a:solidFill>
                          <a:latin typeface="+mj-lt"/>
                        </a:rPr>
                        <a:t>6 de mayo al 18 de mayo del 2020</a:t>
                      </a:r>
                    </a:p>
                  </a:txBody>
                  <a:tcPr/>
                </a:tc>
                <a:extLst>
                  <a:ext uri="{0D108BD9-81ED-4DB2-BD59-A6C34878D82A}">
                    <a16:rowId xmlns:a16="http://schemas.microsoft.com/office/drawing/2014/main" val="2269300424"/>
                  </a:ext>
                </a:extLst>
              </a:tr>
              <a:tr h="1632405">
                <a:tc>
                  <a:txBody>
                    <a:bodyPr/>
                    <a:lstStyle/>
                    <a:p>
                      <a:r>
                        <a:rPr lang="es-ES_tradnl" sz="1500" b="1" dirty="0">
                          <a:solidFill>
                            <a:srgbClr val="008EE6"/>
                          </a:solidFill>
                          <a:latin typeface="+mj-lt"/>
                        </a:rPr>
                        <a:t>Requisitos mínimos de postulación </a:t>
                      </a:r>
                    </a:p>
                  </a:txBody>
                  <a:tcPr/>
                </a:tc>
                <a:tc>
                  <a:txBody>
                    <a:bodyPr/>
                    <a:lstStyle/>
                    <a:p>
                      <a:pPr algn="ctr"/>
                      <a:r>
                        <a:rPr lang="es-ES_tradnl" sz="1500" dirty="0">
                          <a:solidFill>
                            <a:schemeClr val="tx1">
                              <a:lumMod val="65000"/>
                              <a:lumOff val="35000"/>
                            </a:schemeClr>
                          </a:solidFill>
                          <a:latin typeface="+mj-lt"/>
                        </a:rPr>
                        <a:t>-</a:t>
                      </a:r>
                      <a:r>
                        <a:rPr lang="es-ES_tradnl" sz="1500" b="1" dirty="0">
                          <a:solidFill>
                            <a:schemeClr val="tx1">
                              <a:lumMod val="65000"/>
                              <a:lumOff val="35000"/>
                            </a:schemeClr>
                          </a:solidFill>
                          <a:latin typeface="+mj-lt"/>
                        </a:rPr>
                        <a:t>Tecnología con TRL 4 o más</a:t>
                      </a:r>
                      <a:r>
                        <a:rPr lang="es-ES_tradnl" sz="1500" dirty="0">
                          <a:solidFill>
                            <a:schemeClr val="tx1">
                              <a:lumMod val="65000"/>
                              <a:lumOff val="35000"/>
                            </a:schemeClr>
                          </a:solidFill>
                          <a:latin typeface="+mj-lt"/>
                        </a:rPr>
                        <a:t> (determinado por KH/OB)</a:t>
                      </a:r>
                    </a:p>
                    <a:p>
                      <a:pPr algn="ctr"/>
                      <a:r>
                        <a:rPr lang="es-ES_tradnl" sz="1500" dirty="0">
                          <a:solidFill>
                            <a:schemeClr val="tx1">
                              <a:lumMod val="65000"/>
                              <a:lumOff val="35000"/>
                            </a:schemeClr>
                          </a:solidFill>
                          <a:latin typeface="+mj-lt"/>
                        </a:rPr>
                        <a:t>- Tecnología que </a:t>
                      </a:r>
                      <a:r>
                        <a:rPr lang="es-ES_tradnl" sz="1500" b="1" dirty="0">
                          <a:solidFill>
                            <a:schemeClr val="tx1">
                              <a:lumMod val="65000"/>
                              <a:lumOff val="35000"/>
                            </a:schemeClr>
                          </a:solidFill>
                          <a:latin typeface="+mj-lt"/>
                        </a:rPr>
                        <a:t>aumenten su nivel de desarrollo/validación en 3 meses</a:t>
                      </a:r>
                      <a:r>
                        <a:rPr lang="es-ES_tradnl" sz="1500" dirty="0">
                          <a:solidFill>
                            <a:schemeClr val="tx1">
                              <a:lumMod val="65000"/>
                              <a:lumOff val="35000"/>
                            </a:schemeClr>
                          </a:solidFill>
                          <a:latin typeface="+mj-lt"/>
                        </a:rPr>
                        <a:t> (máx. 4 meses en casos excepcionales) </a:t>
                      </a:r>
                      <a:r>
                        <a:rPr lang="es-ES_tradnl" sz="1500" b="1" dirty="0">
                          <a:solidFill>
                            <a:schemeClr val="tx1">
                              <a:lumMod val="65000"/>
                              <a:lumOff val="35000"/>
                            </a:schemeClr>
                          </a:solidFill>
                          <a:latin typeface="+mj-lt"/>
                        </a:rPr>
                        <a:t>y lleguen al menos a TRL 6.</a:t>
                      </a:r>
                    </a:p>
                    <a:p>
                      <a:pPr marL="285750" indent="-285750" algn="ctr">
                        <a:buFontTx/>
                        <a:buChar char="-"/>
                      </a:pPr>
                      <a:r>
                        <a:rPr lang="es-ES_tradnl" sz="1500" dirty="0">
                          <a:solidFill>
                            <a:schemeClr val="tx1">
                              <a:lumMod val="65000"/>
                              <a:lumOff val="35000"/>
                            </a:schemeClr>
                          </a:solidFill>
                          <a:latin typeface="+mj-lt"/>
                        </a:rPr>
                        <a:t>La titularidad debe ser de al menos 1 socio de KH y debe tener la administración de esta. </a:t>
                      </a:r>
                    </a:p>
                    <a:p>
                      <a:pPr marL="285750" indent="-285750" algn="ctr">
                        <a:buFontTx/>
                        <a:buChar char="-"/>
                      </a:pPr>
                      <a:r>
                        <a:rPr lang="es-ES_tradnl" sz="1500" dirty="0">
                          <a:solidFill>
                            <a:schemeClr val="tx1">
                              <a:lumMod val="65000"/>
                              <a:lumOff val="35000"/>
                            </a:schemeClr>
                          </a:solidFill>
                          <a:latin typeface="+mj-lt"/>
                        </a:rPr>
                        <a:t>En EBT debe existir una licencia o una opción de licencia.</a:t>
                      </a:r>
                    </a:p>
                  </a:txBody>
                  <a:tcPr/>
                </a:tc>
                <a:extLst>
                  <a:ext uri="{0D108BD9-81ED-4DB2-BD59-A6C34878D82A}">
                    <a16:rowId xmlns:a16="http://schemas.microsoft.com/office/drawing/2014/main" val="549684800"/>
                  </a:ext>
                </a:extLst>
              </a:tr>
            </a:tbl>
          </a:graphicData>
        </a:graphic>
      </p:graphicFrame>
    </p:spTree>
    <p:extLst>
      <p:ext uri="{BB962C8B-B14F-4D97-AF65-F5344CB8AC3E}">
        <p14:creationId xmlns:p14="http://schemas.microsoft.com/office/powerpoint/2010/main" val="17861201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a:extLst>
              <a:ext uri="{FF2B5EF4-FFF2-40B4-BE49-F238E27FC236}">
                <a16:creationId xmlns:a16="http://schemas.microsoft.com/office/drawing/2014/main" id="{1463E66A-A274-3644-9B06-6A7A74EDE3E2}"/>
              </a:ext>
            </a:extLst>
          </p:cNvPr>
          <p:cNvSpPr txBox="1"/>
          <p:nvPr/>
        </p:nvSpPr>
        <p:spPr>
          <a:xfrm>
            <a:off x="2293624" y="107251"/>
            <a:ext cx="6999383" cy="369332"/>
          </a:xfrm>
          <a:prstGeom prst="rect">
            <a:avLst/>
          </a:prstGeom>
          <a:noFill/>
        </p:spPr>
        <p:txBody>
          <a:bodyPr wrap="square" rtlCol="0">
            <a:spAutoFit/>
          </a:bodyPr>
          <a:lstStyle/>
          <a:p>
            <a:r>
              <a:rPr lang="es-CL" b="1" dirty="0">
                <a:solidFill>
                  <a:srgbClr val="009ED0"/>
                </a:solidFill>
                <a:latin typeface="Segoe UI Black" panose="020B0A02040204020203" pitchFamily="34" charset="0"/>
                <a:ea typeface="Segoe UI Black" panose="020B0A02040204020203" pitchFamily="34" charset="0"/>
                <a:cs typeface="Segoe UI Semibold" panose="020B0702040204020203" pitchFamily="34" charset="0"/>
              </a:rPr>
              <a:t>CARACTERÍSTICAS CONVOCATORIA OPEN BRIDGE COVID-19</a:t>
            </a:r>
          </a:p>
        </p:txBody>
      </p:sp>
      <p:cxnSp>
        <p:nvCxnSpPr>
          <p:cNvPr id="11" name="2 Conector recto">
            <a:extLst>
              <a:ext uri="{FF2B5EF4-FFF2-40B4-BE49-F238E27FC236}">
                <a16:creationId xmlns:a16="http://schemas.microsoft.com/office/drawing/2014/main" id="{2B878AC5-27B8-EC4E-8A1A-658201CD896F}"/>
              </a:ext>
            </a:extLst>
          </p:cNvPr>
          <p:cNvCxnSpPr>
            <a:cxnSpLocks/>
          </p:cNvCxnSpPr>
          <p:nvPr/>
        </p:nvCxnSpPr>
        <p:spPr>
          <a:xfrm>
            <a:off x="2325708" y="476583"/>
            <a:ext cx="5797875"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4" name="Tabla 3">
            <a:extLst>
              <a:ext uri="{FF2B5EF4-FFF2-40B4-BE49-F238E27FC236}">
                <a16:creationId xmlns:a16="http://schemas.microsoft.com/office/drawing/2014/main" id="{0B43531B-7B77-314E-8340-E7D848DC0FAB}"/>
              </a:ext>
            </a:extLst>
          </p:cNvPr>
          <p:cNvGraphicFramePr>
            <a:graphicFrameLocks noGrp="1"/>
          </p:cNvGraphicFramePr>
          <p:nvPr>
            <p:extLst>
              <p:ext uri="{D42A27DB-BD31-4B8C-83A1-F6EECF244321}">
                <p14:modId xmlns:p14="http://schemas.microsoft.com/office/powerpoint/2010/main" val="2825773559"/>
              </p:ext>
            </p:extLst>
          </p:nvPr>
        </p:nvGraphicFramePr>
        <p:xfrm>
          <a:off x="2325708" y="709573"/>
          <a:ext cx="9628727" cy="5394960"/>
        </p:xfrm>
        <a:graphic>
          <a:graphicData uri="http://schemas.openxmlformats.org/drawingml/2006/table">
            <a:tbl>
              <a:tblPr firstRow="1" bandRow="1">
                <a:tableStyleId>{5FD0F851-EC5A-4D38-B0AD-8093EC10F338}</a:tableStyleId>
              </a:tblPr>
              <a:tblGrid>
                <a:gridCol w="1291551">
                  <a:extLst>
                    <a:ext uri="{9D8B030D-6E8A-4147-A177-3AD203B41FA5}">
                      <a16:colId xmlns:a16="http://schemas.microsoft.com/office/drawing/2014/main" val="2100695515"/>
                    </a:ext>
                  </a:extLst>
                </a:gridCol>
                <a:gridCol w="8337176">
                  <a:extLst>
                    <a:ext uri="{9D8B030D-6E8A-4147-A177-3AD203B41FA5}">
                      <a16:colId xmlns:a16="http://schemas.microsoft.com/office/drawing/2014/main" val="2716682333"/>
                    </a:ext>
                  </a:extLst>
                </a:gridCol>
              </a:tblGrid>
              <a:tr h="243903">
                <a:tc gridSpan="2">
                  <a:txBody>
                    <a:bodyPr/>
                    <a:lstStyle/>
                    <a:p>
                      <a:pPr algn="ctr"/>
                      <a:r>
                        <a:rPr lang="es-ES_tradnl" sz="1500" b="1" dirty="0">
                          <a:solidFill>
                            <a:srgbClr val="008EE6"/>
                          </a:solidFill>
                          <a:latin typeface="+mj-lt"/>
                        </a:rPr>
                        <a:t>Características </a:t>
                      </a:r>
                    </a:p>
                  </a:txBody>
                  <a:tcPr/>
                </a:tc>
                <a:tc hMerge="1">
                  <a:txBody>
                    <a:bodyPr/>
                    <a:lstStyle/>
                    <a:p>
                      <a:pPr algn="ctr"/>
                      <a:endParaRPr lang="es-ES_tradnl" sz="1500" b="1" dirty="0">
                        <a:solidFill>
                          <a:srgbClr val="008EE6"/>
                        </a:solidFill>
                        <a:latin typeface="+mj-lt"/>
                      </a:endParaRPr>
                    </a:p>
                  </a:txBody>
                  <a:tcPr/>
                </a:tc>
                <a:extLst>
                  <a:ext uri="{0D108BD9-81ED-4DB2-BD59-A6C34878D82A}">
                    <a16:rowId xmlns:a16="http://schemas.microsoft.com/office/drawing/2014/main" val="2328954433"/>
                  </a:ext>
                </a:extLst>
              </a:tr>
              <a:tr h="304779">
                <a:tc>
                  <a:txBody>
                    <a:bodyPr/>
                    <a:lstStyle/>
                    <a:p>
                      <a:r>
                        <a:rPr lang="es-ES_tradnl" sz="1500" b="1" dirty="0">
                          <a:solidFill>
                            <a:srgbClr val="008EE6"/>
                          </a:solidFill>
                          <a:latin typeface="+mj-lt"/>
                        </a:rPr>
                        <a:t>Actividades financiables </a:t>
                      </a:r>
                    </a:p>
                  </a:txBody>
                  <a:tcPr/>
                </a:tc>
                <a:tc>
                  <a:txBody>
                    <a:bodyPr/>
                    <a:lstStyle/>
                    <a:p>
                      <a:pPr lvl="0"/>
                      <a:r>
                        <a:rPr lang="es-CL" sz="1500" kern="1200" dirty="0">
                          <a:solidFill>
                            <a:schemeClr val="tx1">
                              <a:lumMod val="65000"/>
                              <a:lumOff val="35000"/>
                            </a:schemeClr>
                          </a:solidFill>
                          <a:effectLst/>
                          <a:latin typeface="+mj-lt"/>
                          <a:ea typeface="+mn-ea"/>
                          <a:cs typeface="+mn-cs"/>
                        </a:rPr>
                        <a:t>-Pruebas de factibilidad comercial o testeo.</a:t>
                      </a:r>
                    </a:p>
                    <a:p>
                      <a:pPr lvl="0"/>
                      <a:r>
                        <a:rPr lang="es-CL" sz="1500" kern="1200" dirty="0">
                          <a:solidFill>
                            <a:schemeClr val="tx1">
                              <a:lumMod val="65000"/>
                              <a:lumOff val="35000"/>
                            </a:schemeClr>
                          </a:solidFill>
                          <a:effectLst/>
                          <a:latin typeface="+mj-lt"/>
                          <a:ea typeface="+mn-ea"/>
                          <a:cs typeface="+mn-cs"/>
                        </a:rPr>
                        <a:t>-Pruebas para demostrar mitigación de riesgo para potenciales licenciatarios o inversionistas.</a:t>
                      </a:r>
                    </a:p>
                    <a:p>
                      <a:pPr lvl="0"/>
                      <a:r>
                        <a:rPr lang="es-CL" sz="1500" kern="1200" dirty="0">
                          <a:solidFill>
                            <a:schemeClr val="tx1">
                              <a:lumMod val="65000"/>
                              <a:lumOff val="35000"/>
                            </a:schemeClr>
                          </a:solidFill>
                          <a:effectLst/>
                          <a:latin typeface="+mj-lt"/>
                          <a:ea typeface="+mn-ea"/>
                          <a:cs typeface="+mn-cs"/>
                        </a:rPr>
                        <a:t>-Pruebas para abordar brechas específicas identificadas por la industria que afectan la capacidad de licenciar o atraer capital.</a:t>
                      </a:r>
                    </a:p>
                    <a:p>
                      <a:pPr lvl="0"/>
                      <a:r>
                        <a:rPr lang="es-CL" sz="1500" kern="1200" dirty="0">
                          <a:solidFill>
                            <a:schemeClr val="tx1">
                              <a:lumMod val="65000"/>
                              <a:lumOff val="35000"/>
                            </a:schemeClr>
                          </a:solidFill>
                          <a:effectLst/>
                          <a:latin typeface="+mj-lt"/>
                          <a:ea typeface="+mn-ea"/>
                          <a:cs typeface="+mn-cs"/>
                        </a:rPr>
                        <a:t>-Recopilación de datos para demostrar eficacia de una solución o compuesto. </a:t>
                      </a:r>
                    </a:p>
                    <a:p>
                      <a:pPr lvl="0"/>
                      <a:r>
                        <a:rPr lang="es-CL" sz="1500" kern="1200" dirty="0">
                          <a:solidFill>
                            <a:schemeClr val="tx1">
                              <a:lumMod val="65000"/>
                              <a:lumOff val="35000"/>
                            </a:schemeClr>
                          </a:solidFill>
                          <a:effectLst/>
                          <a:latin typeface="+mj-lt"/>
                          <a:ea typeface="+mn-ea"/>
                          <a:cs typeface="+mn-cs"/>
                        </a:rPr>
                        <a:t>-Donde se justifique: construcción de prototipos o segunda iteración de prototipo para preparar la comercialización o demuestre la viabilidad de escalamiento.</a:t>
                      </a:r>
                    </a:p>
                  </a:txBody>
                  <a:tcPr/>
                </a:tc>
                <a:extLst>
                  <a:ext uri="{0D108BD9-81ED-4DB2-BD59-A6C34878D82A}">
                    <a16:rowId xmlns:a16="http://schemas.microsoft.com/office/drawing/2014/main" val="854858280"/>
                  </a:ext>
                </a:extLst>
              </a:tr>
              <a:tr h="30477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500" b="1" kern="1200" dirty="0">
                          <a:solidFill>
                            <a:srgbClr val="008EE6"/>
                          </a:solidFill>
                          <a:latin typeface="+mj-lt"/>
                          <a:ea typeface="+mn-ea"/>
                          <a:cs typeface="+mn-cs"/>
                        </a:rPr>
                        <a:t>Actividades no financiables </a:t>
                      </a:r>
                    </a:p>
                    <a:p>
                      <a:endParaRPr lang="es-ES_tradnl" sz="1500" b="1" dirty="0">
                        <a:solidFill>
                          <a:srgbClr val="008EE6"/>
                        </a:solidFill>
                        <a:latin typeface="+mj-lt"/>
                      </a:endParaRPr>
                    </a:p>
                  </a:txBody>
                  <a:tcPr/>
                </a:tc>
                <a:tc>
                  <a:txBody>
                    <a:bodyPr/>
                    <a:lstStyle/>
                    <a:p>
                      <a:pPr lvl="0"/>
                      <a:r>
                        <a:rPr lang="es-CL" sz="1500" kern="1200" dirty="0">
                          <a:solidFill>
                            <a:schemeClr val="tx1">
                              <a:lumMod val="65000"/>
                              <a:lumOff val="35000"/>
                            </a:schemeClr>
                          </a:solidFill>
                          <a:effectLst/>
                          <a:latin typeface="+mj-lt"/>
                          <a:ea typeface="+mn-ea"/>
                          <a:cs typeface="+mn-cs"/>
                        </a:rPr>
                        <a:t>-Investigación básica, desarrollo teórico o estudios de exploración.</a:t>
                      </a:r>
                    </a:p>
                    <a:p>
                      <a:pPr lvl="0"/>
                      <a:r>
                        <a:rPr lang="es-CL" sz="1500" kern="1200" dirty="0">
                          <a:solidFill>
                            <a:schemeClr val="tx1">
                              <a:lumMod val="65000"/>
                              <a:lumOff val="35000"/>
                            </a:schemeClr>
                          </a:solidFill>
                          <a:effectLst/>
                          <a:latin typeface="+mj-lt"/>
                          <a:ea typeface="+mn-ea"/>
                          <a:cs typeface="+mn-cs"/>
                        </a:rPr>
                        <a:t>-Proyectos con sponsor industrial o inversionista</a:t>
                      </a:r>
                    </a:p>
                    <a:p>
                      <a:pPr lvl="0"/>
                      <a:r>
                        <a:rPr lang="es-CL" sz="1500" kern="1200" dirty="0">
                          <a:solidFill>
                            <a:schemeClr val="tx1">
                              <a:lumMod val="65000"/>
                              <a:lumOff val="35000"/>
                            </a:schemeClr>
                          </a:solidFill>
                          <a:effectLst/>
                          <a:latin typeface="+mj-lt"/>
                          <a:ea typeface="+mn-ea"/>
                          <a:cs typeface="+mn-cs"/>
                        </a:rPr>
                        <a:t>-Nuevas drogas para estudios clínicos, salvo ensayos preclínicos en animales o testing en dispositivos médicos con estándar industrial.</a:t>
                      </a:r>
                    </a:p>
                    <a:p>
                      <a:pPr lvl="0"/>
                      <a:r>
                        <a:rPr lang="es-CL" sz="1500" kern="1200" dirty="0">
                          <a:solidFill>
                            <a:schemeClr val="tx1">
                              <a:lumMod val="65000"/>
                              <a:lumOff val="35000"/>
                            </a:schemeClr>
                          </a:solidFill>
                          <a:effectLst/>
                          <a:latin typeface="+mj-lt"/>
                          <a:ea typeface="+mn-ea"/>
                          <a:cs typeface="+mn-cs"/>
                        </a:rPr>
                        <a:t>-Salarios de investigadores.</a:t>
                      </a:r>
                    </a:p>
                    <a:p>
                      <a:pPr lvl="0"/>
                      <a:r>
                        <a:rPr lang="es-CL" sz="1500" kern="1200" dirty="0">
                          <a:solidFill>
                            <a:schemeClr val="tx1">
                              <a:lumMod val="65000"/>
                              <a:lumOff val="35000"/>
                            </a:schemeClr>
                          </a:solidFill>
                          <a:effectLst/>
                          <a:latin typeface="+mj-lt"/>
                          <a:ea typeface="+mn-ea"/>
                          <a:cs typeface="+mn-cs"/>
                        </a:rPr>
                        <a:t>-Compra de equipos y computadores.</a:t>
                      </a:r>
                    </a:p>
                    <a:p>
                      <a:pPr lvl="0"/>
                      <a:r>
                        <a:rPr lang="es-CL" sz="1500" kern="1200" dirty="0">
                          <a:solidFill>
                            <a:schemeClr val="tx1">
                              <a:lumMod val="65000"/>
                              <a:lumOff val="35000"/>
                            </a:schemeClr>
                          </a:solidFill>
                          <a:effectLst/>
                          <a:latin typeface="+mj-lt"/>
                          <a:ea typeface="+mn-ea"/>
                          <a:cs typeface="+mn-cs"/>
                        </a:rPr>
                        <a:t>-Gastos de protección de PI. Excepcionalmente se podrá destinar hasta un 15% del costo del programa, si KH y OB determinan realizar y/o modificar la estrategia de PI para adecuarla y llegar así de mejor forma al mercado objetivo del resultado de investigación o tecnología. </a:t>
                      </a:r>
                    </a:p>
                    <a:p>
                      <a:pPr lvl="0"/>
                      <a:r>
                        <a:rPr lang="es-CL" sz="1500" kern="1200" dirty="0">
                          <a:solidFill>
                            <a:schemeClr val="tx1">
                              <a:lumMod val="65000"/>
                              <a:lumOff val="35000"/>
                            </a:schemeClr>
                          </a:solidFill>
                          <a:effectLst/>
                          <a:latin typeface="+mj-lt"/>
                          <a:ea typeface="+mn-ea"/>
                          <a:cs typeface="+mn-cs"/>
                        </a:rPr>
                        <a:t>-Soporte general para laboratorios.</a:t>
                      </a:r>
                    </a:p>
                  </a:txBody>
                  <a:tcPr/>
                </a:tc>
                <a:extLst>
                  <a:ext uri="{0D108BD9-81ED-4DB2-BD59-A6C34878D82A}">
                    <a16:rowId xmlns:a16="http://schemas.microsoft.com/office/drawing/2014/main" val="2325730961"/>
                  </a:ext>
                </a:extLst>
              </a:tr>
              <a:tr h="304779">
                <a:tc>
                  <a:txBody>
                    <a:bodyPr/>
                    <a:lstStyle/>
                    <a:p>
                      <a:r>
                        <a:rPr lang="es-ES_tradnl" sz="1500" b="1" dirty="0">
                          <a:solidFill>
                            <a:srgbClr val="008EE6"/>
                          </a:solidFill>
                          <a:latin typeface="+mj-lt"/>
                        </a:rPr>
                        <a:t>Premio Santander X</a:t>
                      </a:r>
                    </a:p>
                  </a:txBody>
                  <a:tcPr/>
                </a:tc>
                <a:tc>
                  <a:txBody>
                    <a:bodyPr/>
                    <a:lstStyle/>
                    <a:p>
                      <a:pPr lvl="0"/>
                      <a:r>
                        <a:rPr lang="es-CL" sz="1500" kern="1200" dirty="0">
                          <a:solidFill>
                            <a:schemeClr val="tx1">
                              <a:lumMod val="65000"/>
                              <a:lumOff val="35000"/>
                            </a:schemeClr>
                          </a:solidFill>
                          <a:effectLst/>
                          <a:latin typeface="+mj-lt"/>
                          <a:ea typeface="+mn-ea"/>
                          <a:cs typeface="+mn-cs"/>
                        </a:rPr>
                        <a:t>Se premiarán </a:t>
                      </a:r>
                      <a:r>
                        <a:rPr lang="es-CL" sz="1500" b="1" kern="1200" dirty="0">
                          <a:solidFill>
                            <a:schemeClr val="tx1">
                              <a:lumMod val="65000"/>
                              <a:lumOff val="35000"/>
                            </a:schemeClr>
                          </a:solidFill>
                          <a:effectLst/>
                          <a:latin typeface="+mj-lt"/>
                          <a:ea typeface="+mn-ea"/>
                          <a:cs typeface="+mn-cs"/>
                        </a:rPr>
                        <a:t>hasta 3 tecnologías o resultados de investigación </a:t>
                      </a:r>
                      <a:r>
                        <a:rPr lang="es-CL" sz="1500" kern="1200" dirty="0">
                          <a:solidFill>
                            <a:schemeClr val="tx1">
                              <a:lumMod val="65000"/>
                              <a:lumOff val="35000"/>
                            </a:schemeClr>
                          </a:solidFill>
                          <a:effectLst/>
                          <a:latin typeface="+mj-lt"/>
                          <a:ea typeface="+mn-ea"/>
                          <a:cs typeface="+mn-cs"/>
                        </a:rPr>
                        <a:t>que se encuentran en </a:t>
                      </a:r>
                      <a:r>
                        <a:rPr lang="es-CL" sz="1500" b="1" kern="1200" dirty="0">
                          <a:solidFill>
                            <a:schemeClr val="tx1">
                              <a:lumMod val="65000"/>
                              <a:lumOff val="35000"/>
                            </a:schemeClr>
                          </a:solidFill>
                          <a:effectLst/>
                          <a:latin typeface="+mj-lt"/>
                          <a:ea typeface="+mn-ea"/>
                          <a:cs typeface="+mn-cs"/>
                        </a:rPr>
                        <a:t>fases tempranas de desarrollo (equivalentes entre TRL 1 a 3)</a:t>
                      </a:r>
                      <a:r>
                        <a:rPr lang="es-CL" sz="1500" kern="1200" dirty="0">
                          <a:solidFill>
                            <a:schemeClr val="tx1">
                              <a:lumMod val="65000"/>
                              <a:lumOff val="35000"/>
                            </a:schemeClr>
                          </a:solidFill>
                          <a:effectLst/>
                          <a:latin typeface="+mj-lt"/>
                          <a:ea typeface="+mn-ea"/>
                          <a:cs typeface="+mn-cs"/>
                        </a:rPr>
                        <a:t>, y que provengan </a:t>
                      </a:r>
                      <a:r>
                        <a:rPr lang="es-CL" sz="1500" b="1" kern="1200" dirty="0">
                          <a:solidFill>
                            <a:schemeClr val="tx1">
                              <a:lumMod val="65000"/>
                              <a:lumOff val="35000"/>
                            </a:schemeClr>
                          </a:solidFill>
                          <a:effectLst/>
                          <a:latin typeface="+mj-lt"/>
                          <a:ea typeface="+mn-ea"/>
                          <a:cs typeface="+mn-cs"/>
                        </a:rPr>
                        <a:t>exclusivamente de estudiantes de pre y postgrado de las entidades socias de Know Hub Chile</a:t>
                      </a:r>
                      <a:r>
                        <a:rPr lang="es-CL" sz="1500" kern="1200" dirty="0">
                          <a:solidFill>
                            <a:schemeClr val="tx1">
                              <a:lumMod val="65000"/>
                              <a:lumOff val="35000"/>
                            </a:schemeClr>
                          </a:solidFill>
                          <a:effectLst/>
                          <a:latin typeface="+mj-lt"/>
                          <a:ea typeface="+mn-ea"/>
                          <a:cs typeface="+mn-cs"/>
                        </a:rPr>
                        <a:t>, con un total de </a:t>
                      </a:r>
                      <a:r>
                        <a:rPr lang="es-CL" sz="1500" b="1" kern="1200" dirty="0">
                          <a:solidFill>
                            <a:schemeClr val="tx1">
                              <a:lumMod val="65000"/>
                              <a:lumOff val="35000"/>
                            </a:schemeClr>
                          </a:solidFill>
                          <a:effectLst/>
                          <a:latin typeface="+mj-lt"/>
                          <a:ea typeface="+mn-ea"/>
                          <a:cs typeface="+mn-cs"/>
                        </a:rPr>
                        <a:t>hasta CLP $2.000.000 </a:t>
                      </a:r>
                      <a:r>
                        <a:rPr lang="es-CL" sz="1500" kern="1200" dirty="0">
                          <a:solidFill>
                            <a:schemeClr val="tx1">
                              <a:lumMod val="65000"/>
                              <a:lumOff val="35000"/>
                            </a:schemeClr>
                          </a:solidFill>
                          <a:effectLst/>
                          <a:latin typeface="+mj-lt"/>
                          <a:ea typeface="+mn-ea"/>
                          <a:cs typeface="+mn-cs"/>
                        </a:rPr>
                        <a:t>(dos millones de pesos chilenos) cada uno. </a:t>
                      </a:r>
                    </a:p>
                  </a:txBody>
                  <a:tcPr/>
                </a:tc>
                <a:extLst>
                  <a:ext uri="{0D108BD9-81ED-4DB2-BD59-A6C34878D82A}">
                    <a16:rowId xmlns:a16="http://schemas.microsoft.com/office/drawing/2014/main" val="439493689"/>
                  </a:ext>
                </a:extLst>
              </a:tr>
            </a:tbl>
          </a:graphicData>
        </a:graphic>
      </p:graphicFrame>
    </p:spTree>
    <p:extLst>
      <p:ext uri="{BB962C8B-B14F-4D97-AF65-F5344CB8AC3E}">
        <p14:creationId xmlns:p14="http://schemas.microsoft.com/office/powerpoint/2010/main" val="40365246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2 Conector recto">
            <a:extLst>
              <a:ext uri="{FF2B5EF4-FFF2-40B4-BE49-F238E27FC236}">
                <a16:creationId xmlns:a16="http://schemas.microsoft.com/office/drawing/2014/main" id="{2B878AC5-27B8-EC4E-8A1A-658201CD896F}"/>
              </a:ext>
            </a:extLst>
          </p:cNvPr>
          <p:cNvCxnSpPr>
            <a:cxnSpLocks/>
          </p:cNvCxnSpPr>
          <p:nvPr/>
        </p:nvCxnSpPr>
        <p:spPr>
          <a:xfrm>
            <a:off x="2325708" y="476583"/>
            <a:ext cx="5254535"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CuadroTexto 11">
            <a:extLst>
              <a:ext uri="{FF2B5EF4-FFF2-40B4-BE49-F238E27FC236}">
                <a16:creationId xmlns:a16="http://schemas.microsoft.com/office/drawing/2014/main" id="{123E1B95-E275-5747-8328-717AFDF98830}"/>
              </a:ext>
            </a:extLst>
          </p:cNvPr>
          <p:cNvSpPr txBox="1"/>
          <p:nvPr/>
        </p:nvSpPr>
        <p:spPr>
          <a:xfrm>
            <a:off x="2260394" y="107251"/>
            <a:ext cx="6999383" cy="369332"/>
          </a:xfrm>
          <a:prstGeom prst="rect">
            <a:avLst/>
          </a:prstGeom>
          <a:noFill/>
        </p:spPr>
        <p:txBody>
          <a:bodyPr wrap="square" rtlCol="0">
            <a:spAutoFit/>
          </a:bodyPr>
          <a:lstStyle/>
          <a:p>
            <a:r>
              <a:rPr lang="es-CL" b="1" dirty="0">
                <a:solidFill>
                  <a:srgbClr val="009ED0"/>
                </a:solidFill>
                <a:latin typeface="Segoe UI Black" panose="020B0A02040204020203" pitchFamily="34" charset="0"/>
                <a:ea typeface="Segoe UI Black" panose="020B0A02040204020203" pitchFamily="34" charset="0"/>
                <a:cs typeface="Segoe UI Semibold" panose="020B0702040204020203" pitchFamily="34" charset="0"/>
              </a:rPr>
              <a:t>EVALUACIÓN CONVOCATORIA OPEN BRIDGE COVID-19</a:t>
            </a:r>
          </a:p>
        </p:txBody>
      </p:sp>
      <p:sp>
        <p:nvSpPr>
          <p:cNvPr id="5" name="CuadroTexto 4">
            <a:extLst>
              <a:ext uri="{FF2B5EF4-FFF2-40B4-BE49-F238E27FC236}">
                <a16:creationId xmlns:a16="http://schemas.microsoft.com/office/drawing/2014/main" id="{4B46EDC0-973E-8147-89A4-5A4B82E8B4F7}"/>
              </a:ext>
            </a:extLst>
          </p:cNvPr>
          <p:cNvSpPr txBox="1"/>
          <p:nvPr/>
        </p:nvSpPr>
        <p:spPr>
          <a:xfrm>
            <a:off x="2260394" y="599197"/>
            <a:ext cx="6336140" cy="338554"/>
          </a:xfrm>
          <a:prstGeom prst="rect">
            <a:avLst/>
          </a:prstGeom>
          <a:noFill/>
        </p:spPr>
        <p:txBody>
          <a:bodyPr wrap="square" rtlCol="0">
            <a:spAutoFit/>
          </a:bodyPr>
          <a:lstStyle/>
          <a:p>
            <a:pPr algn="just"/>
            <a:r>
              <a:rPr lang="es-CL" sz="1600" b="1" dirty="0">
                <a:solidFill>
                  <a:schemeClr val="tx1">
                    <a:lumMod val="65000"/>
                    <a:lumOff val="35000"/>
                  </a:schemeClr>
                </a:solidFill>
                <a:latin typeface="+mj-lt"/>
              </a:rPr>
              <a:t>ETAPA 1: Criterios de Evaluación</a:t>
            </a:r>
          </a:p>
        </p:txBody>
      </p:sp>
      <p:grpSp>
        <p:nvGrpSpPr>
          <p:cNvPr id="18" name="Grupo 17">
            <a:extLst>
              <a:ext uri="{FF2B5EF4-FFF2-40B4-BE49-F238E27FC236}">
                <a16:creationId xmlns:a16="http://schemas.microsoft.com/office/drawing/2014/main" id="{F4E03BCB-53A7-3F48-A57E-4C6C81E3874D}"/>
              </a:ext>
            </a:extLst>
          </p:cNvPr>
          <p:cNvGrpSpPr/>
          <p:nvPr/>
        </p:nvGrpSpPr>
        <p:grpSpPr>
          <a:xfrm>
            <a:off x="3539370" y="1060364"/>
            <a:ext cx="7604421" cy="5432886"/>
            <a:chOff x="3599625" y="1101762"/>
            <a:chExt cx="7604421" cy="5432886"/>
          </a:xfrm>
        </p:grpSpPr>
        <p:sp>
          <p:nvSpPr>
            <p:cNvPr id="19" name="Forma libre 18">
              <a:extLst>
                <a:ext uri="{FF2B5EF4-FFF2-40B4-BE49-F238E27FC236}">
                  <a16:creationId xmlns:a16="http://schemas.microsoft.com/office/drawing/2014/main" id="{A21C832F-362A-3E44-AAC7-02AB4C966C8A}"/>
                </a:ext>
              </a:extLst>
            </p:cNvPr>
            <p:cNvSpPr/>
            <p:nvPr/>
          </p:nvSpPr>
          <p:spPr>
            <a:xfrm>
              <a:off x="8527225" y="4800675"/>
              <a:ext cx="2676821" cy="1733973"/>
            </a:xfrm>
            <a:custGeom>
              <a:avLst/>
              <a:gdLst>
                <a:gd name="connsiteX0" fmla="*/ 0 w 2676821"/>
                <a:gd name="connsiteY0" fmla="*/ 173397 h 1733973"/>
                <a:gd name="connsiteX1" fmla="*/ 173397 w 2676821"/>
                <a:gd name="connsiteY1" fmla="*/ 0 h 1733973"/>
                <a:gd name="connsiteX2" fmla="*/ 2503424 w 2676821"/>
                <a:gd name="connsiteY2" fmla="*/ 0 h 1733973"/>
                <a:gd name="connsiteX3" fmla="*/ 2676821 w 2676821"/>
                <a:gd name="connsiteY3" fmla="*/ 173397 h 1733973"/>
                <a:gd name="connsiteX4" fmla="*/ 2676821 w 2676821"/>
                <a:gd name="connsiteY4" fmla="*/ 1560576 h 1733973"/>
                <a:gd name="connsiteX5" fmla="*/ 2503424 w 2676821"/>
                <a:gd name="connsiteY5" fmla="*/ 1733973 h 1733973"/>
                <a:gd name="connsiteX6" fmla="*/ 173397 w 2676821"/>
                <a:gd name="connsiteY6" fmla="*/ 1733973 h 1733973"/>
                <a:gd name="connsiteX7" fmla="*/ 0 w 2676821"/>
                <a:gd name="connsiteY7" fmla="*/ 1560576 h 1733973"/>
                <a:gd name="connsiteX8" fmla="*/ 0 w 2676821"/>
                <a:gd name="connsiteY8" fmla="*/ 173397 h 1733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76821" h="1733973">
                  <a:moveTo>
                    <a:pt x="0" y="173397"/>
                  </a:moveTo>
                  <a:cubicBezTo>
                    <a:pt x="0" y="77632"/>
                    <a:pt x="77632" y="0"/>
                    <a:pt x="173397" y="0"/>
                  </a:cubicBezTo>
                  <a:lnTo>
                    <a:pt x="2503424" y="0"/>
                  </a:lnTo>
                  <a:cubicBezTo>
                    <a:pt x="2599189" y="0"/>
                    <a:pt x="2676821" y="77632"/>
                    <a:pt x="2676821" y="173397"/>
                  </a:cubicBezTo>
                  <a:lnTo>
                    <a:pt x="2676821" y="1560576"/>
                  </a:lnTo>
                  <a:cubicBezTo>
                    <a:pt x="2676821" y="1656341"/>
                    <a:pt x="2599189" y="1733973"/>
                    <a:pt x="2503424" y="1733973"/>
                  </a:cubicBezTo>
                  <a:lnTo>
                    <a:pt x="173397" y="1733973"/>
                  </a:lnTo>
                  <a:cubicBezTo>
                    <a:pt x="77632" y="1733973"/>
                    <a:pt x="0" y="1656341"/>
                    <a:pt x="0" y="1560576"/>
                  </a:cubicBezTo>
                  <a:lnTo>
                    <a:pt x="0" y="173397"/>
                  </a:lnTo>
                  <a:close/>
                </a:path>
              </a:pathLst>
            </a:custGeom>
          </p:spPr>
          <p:style>
            <a:lnRef idx="2">
              <a:schemeClr val="accent2">
                <a:alpha val="90000"/>
                <a:hueOff val="0"/>
                <a:satOff val="0"/>
                <a:lumOff val="0"/>
                <a:alphaOff val="-26667"/>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05906" tIns="536353" rIns="102860" bIns="102860" numCol="1" spcCol="1270" anchor="t" anchorCtr="0">
              <a:noAutofit/>
            </a:bodyPr>
            <a:lstStyle/>
            <a:p>
              <a:pPr marL="114300" lvl="1" indent="-114300" algn="l" defTabSz="577850">
                <a:lnSpc>
                  <a:spcPct val="90000"/>
                </a:lnSpc>
                <a:spcBef>
                  <a:spcPct val="0"/>
                </a:spcBef>
                <a:spcAft>
                  <a:spcPct val="15000"/>
                </a:spcAft>
                <a:buFontTx/>
                <a:buNone/>
              </a:pPr>
              <a:r>
                <a:rPr lang="es-ES" sz="1300" kern="1200" dirty="0"/>
                <a:t>   </a:t>
              </a:r>
              <a:r>
                <a:rPr lang="es-ES" sz="1300" b="1" kern="1200" dirty="0">
                  <a:solidFill>
                    <a:schemeClr val="tx1">
                      <a:lumMod val="65000"/>
                      <a:lumOff val="35000"/>
                    </a:schemeClr>
                  </a:solidFill>
                  <a:latin typeface="+mj-lt"/>
                </a:rPr>
                <a:t>Considera la fortaleza del diseño del proyecto para cumplir con los objetivos, el presupuesto, y el tiempo propuestos</a:t>
              </a:r>
            </a:p>
          </p:txBody>
        </p:sp>
        <p:sp>
          <p:nvSpPr>
            <p:cNvPr id="20" name="Forma libre 19">
              <a:extLst>
                <a:ext uri="{FF2B5EF4-FFF2-40B4-BE49-F238E27FC236}">
                  <a16:creationId xmlns:a16="http://schemas.microsoft.com/office/drawing/2014/main" id="{B33F470F-2D88-534E-9806-CDB439C245A8}"/>
                </a:ext>
              </a:extLst>
            </p:cNvPr>
            <p:cNvSpPr/>
            <p:nvPr/>
          </p:nvSpPr>
          <p:spPr>
            <a:xfrm>
              <a:off x="3641111" y="4800675"/>
              <a:ext cx="2676821" cy="1733973"/>
            </a:xfrm>
            <a:custGeom>
              <a:avLst/>
              <a:gdLst>
                <a:gd name="connsiteX0" fmla="*/ 0 w 2676821"/>
                <a:gd name="connsiteY0" fmla="*/ 173397 h 1733973"/>
                <a:gd name="connsiteX1" fmla="*/ 173397 w 2676821"/>
                <a:gd name="connsiteY1" fmla="*/ 0 h 1733973"/>
                <a:gd name="connsiteX2" fmla="*/ 2503424 w 2676821"/>
                <a:gd name="connsiteY2" fmla="*/ 0 h 1733973"/>
                <a:gd name="connsiteX3" fmla="*/ 2676821 w 2676821"/>
                <a:gd name="connsiteY3" fmla="*/ 173397 h 1733973"/>
                <a:gd name="connsiteX4" fmla="*/ 2676821 w 2676821"/>
                <a:gd name="connsiteY4" fmla="*/ 1560576 h 1733973"/>
                <a:gd name="connsiteX5" fmla="*/ 2503424 w 2676821"/>
                <a:gd name="connsiteY5" fmla="*/ 1733973 h 1733973"/>
                <a:gd name="connsiteX6" fmla="*/ 173397 w 2676821"/>
                <a:gd name="connsiteY6" fmla="*/ 1733973 h 1733973"/>
                <a:gd name="connsiteX7" fmla="*/ 0 w 2676821"/>
                <a:gd name="connsiteY7" fmla="*/ 1560576 h 1733973"/>
                <a:gd name="connsiteX8" fmla="*/ 0 w 2676821"/>
                <a:gd name="connsiteY8" fmla="*/ 173397 h 1733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76821" h="1733973">
                  <a:moveTo>
                    <a:pt x="0" y="173397"/>
                  </a:moveTo>
                  <a:cubicBezTo>
                    <a:pt x="0" y="77632"/>
                    <a:pt x="77632" y="0"/>
                    <a:pt x="173397" y="0"/>
                  </a:cubicBezTo>
                  <a:lnTo>
                    <a:pt x="2503424" y="0"/>
                  </a:lnTo>
                  <a:cubicBezTo>
                    <a:pt x="2599189" y="0"/>
                    <a:pt x="2676821" y="77632"/>
                    <a:pt x="2676821" y="173397"/>
                  </a:cubicBezTo>
                  <a:lnTo>
                    <a:pt x="2676821" y="1560576"/>
                  </a:lnTo>
                  <a:cubicBezTo>
                    <a:pt x="2676821" y="1656341"/>
                    <a:pt x="2599189" y="1733973"/>
                    <a:pt x="2503424" y="1733973"/>
                  </a:cubicBezTo>
                  <a:lnTo>
                    <a:pt x="173397" y="1733973"/>
                  </a:lnTo>
                  <a:cubicBezTo>
                    <a:pt x="77632" y="1733973"/>
                    <a:pt x="0" y="1656341"/>
                    <a:pt x="0" y="1560576"/>
                  </a:cubicBezTo>
                  <a:lnTo>
                    <a:pt x="0" y="173397"/>
                  </a:lnTo>
                  <a:close/>
                </a:path>
              </a:pathLst>
            </a:custGeom>
          </p:spPr>
          <p:style>
            <a:lnRef idx="2">
              <a:schemeClr val="accent2">
                <a:alpha val="90000"/>
                <a:hueOff val="0"/>
                <a:satOff val="0"/>
                <a:lumOff val="0"/>
                <a:alphaOff val="-4000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02860" tIns="536353" rIns="905906" bIns="102860" numCol="1" spcCol="1270" anchor="t" anchorCtr="0">
              <a:noAutofit/>
            </a:bodyPr>
            <a:lstStyle/>
            <a:p>
              <a:pPr marL="114300" lvl="1" indent="-114300" algn="l" defTabSz="577850">
                <a:lnSpc>
                  <a:spcPct val="90000"/>
                </a:lnSpc>
                <a:spcBef>
                  <a:spcPct val="0"/>
                </a:spcBef>
                <a:spcAft>
                  <a:spcPct val="15000"/>
                </a:spcAft>
                <a:buFontTx/>
                <a:buNone/>
              </a:pPr>
              <a:r>
                <a:rPr lang="es-ES" sz="1300" kern="1200" dirty="0"/>
                <a:t>   </a:t>
              </a:r>
              <a:r>
                <a:rPr lang="es-ES" sz="1300" b="1" kern="1200" dirty="0">
                  <a:solidFill>
                    <a:schemeClr val="tx1">
                      <a:lumMod val="65000"/>
                      <a:lumOff val="35000"/>
                    </a:schemeClr>
                  </a:solidFill>
                  <a:latin typeface="+mj-lt"/>
                </a:rPr>
                <a:t>Apunta a las habilidades del equipo de trabajo para llevar a buen término el proyecto</a:t>
              </a:r>
            </a:p>
          </p:txBody>
        </p:sp>
        <p:sp>
          <p:nvSpPr>
            <p:cNvPr id="21" name="Forma libre 20">
              <a:extLst>
                <a:ext uri="{FF2B5EF4-FFF2-40B4-BE49-F238E27FC236}">
                  <a16:creationId xmlns:a16="http://schemas.microsoft.com/office/drawing/2014/main" id="{EC0BCAD4-C645-8E45-B907-990D68B3358C}"/>
                </a:ext>
              </a:extLst>
            </p:cNvPr>
            <p:cNvSpPr/>
            <p:nvPr/>
          </p:nvSpPr>
          <p:spPr>
            <a:xfrm>
              <a:off x="8527225" y="1101762"/>
              <a:ext cx="2676821" cy="1733973"/>
            </a:xfrm>
            <a:custGeom>
              <a:avLst/>
              <a:gdLst>
                <a:gd name="connsiteX0" fmla="*/ 0 w 2676821"/>
                <a:gd name="connsiteY0" fmla="*/ 173397 h 1733973"/>
                <a:gd name="connsiteX1" fmla="*/ 173397 w 2676821"/>
                <a:gd name="connsiteY1" fmla="*/ 0 h 1733973"/>
                <a:gd name="connsiteX2" fmla="*/ 2503424 w 2676821"/>
                <a:gd name="connsiteY2" fmla="*/ 0 h 1733973"/>
                <a:gd name="connsiteX3" fmla="*/ 2676821 w 2676821"/>
                <a:gd name="connsiteY3" fmla="*/ 173397 h 1733973"/>
                <a:gd name="connsiteX4" fmla="*/ 2676821 w 2676821"/>
                <a:gd name="connsiteY4" fmla="*/ 1560576 h 1733973"/>
                <a:gd name="connsiteX5" fmla="*/ 2503424 w 2676821"/>
                <a:gd name="connsiteY5" fmla="*/ 1733973 h 1733973"/>
                <a:gd name="connsiteX6" fmla="*/ 173397 w 2676821"/>
                <a:gd name="connsiteY6" fmla="*/ 1733973 h 1733973"/>
                <a:gd name="connsiteX7" fmla="*/ 0 w 2676821"/>
                <a:gd name="connsiteY7" fmla="*/ 1560576 h 1733973"/>
                <a:gd name="connsiteX8" fmla="*/ 0 w 2676821"/>
                <a:gd name="connsiteY8" fmla="*/ 173397 h 1733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76821" h="1733973">
                  <a:moveTo>
                    <a:pt x="0" y="173397"/>
                  </a:moveTo>
                  <a:cubicBezTo>
                    <a:pt x="0" y="77632"/>
                    <a:pt x="77632" y="0"/>
                    <a:pt x="173397" y="0"/>
                  </a:cubicBezTo>
                  <a:lnTo>
                    <a:pt x="2503424" y="0"/>
                  </a:lnTo>
                  <a:cubicBezTo>
                    <a:pt x="2599189" y="0"/>
                    <a:pt x="2676821" y="77632"/>
                    <a:pt x="2676821" y="173397"/>
                  </a:cubicBezTo>
                  <a:lnTo>
                    <a:pt x="2676821" y="1560576"/>
                  </a:lnTo>
                  <a:cubicBezTo>
                    <a:pt x="2676821" y="1656341"/>
                    <a:pt x="2599189" y="1733973"/>
                    <a:pt x="2503424" y="1733973"/>
                  </a:cubicBezTo>
                  <a:lnTo>
                    <a:pt x="173397" y="1733973"/>
                  </a:lnTo>
                  <a:cubicBezTo>
                    <a:pt x="77632" y="1733973"/>
                    <a:pt x="0" y="1656341"/>
                    <a:pt x="0" y="1560576"/>
                  </a:cubicBezTo>
                  <a:lnTo>
                    <a:pt x="0" y="173397"/>
                  </a:lnTo>
                  <a:close/>
                </a:path>
              </a:pathLst>
            </a:custGeom>
          </p:spPr>
          <p:style>
            <a:lnRef idx="2">
              <a:schemeClr val="accent2">
                <a:alpha val="90000"/>
                <a:hueOff val="0"/>
                <a:satOff val="0"/>
                <a:lumOff val="0"/>
                <a:alphaOff val="-13333"/>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05906" tIns="102860" rIns="102860" bIns="536353" numCol="1" spcCol="1270" anchor="t" anchorCtr="0">
              <a:noAutofit/>
            </a:bodyPr>
            <a:lstStyle/>
            <a:p>
              <a:pPr marL="114300" lvl="1" indent="-114300" algn="l" defTabSz="577850">
                <a:lnSpc>
                  <a:spcPct val="90000"/>
                </a:lnSpc>
                <a:spcBef>
                  <a:spcPct val="0"/>
                </a:spcBef>
                <a:spcAft>
                  <a:spcPct val="15000"/>
                </a:spcAft>
                <a:buFontTx/>
                <a:buNone/>
              </a:pPr>
              <a:r>
                <a:rPr lang="es-ES" sz="1300" kern="1200" dirty="0"/>
                <a:t>   </a:t>
              </a:r>
              <a:r>
                <a:rPr lang="es-ES" sz="1300" b="1" kern="1200" dirty="0">
                  <a:solidFill>
                    <a:schemeClr val="tx1">
                      <a:lumMod val="65000"/>
                      <a:lumOff val="35000"/>
                    </a:schemeClr>
                  </a:solidFill>
                  <a:latin typeface="+mj-lt"/>
                </a:rPr>
                <a:t>Considera el </a:t>
              </a:r>
              <a:r>
                <a:rPr lang="es-ES" sz="1300" b="1" dirty="0">
                  <a:solidFill>
                    <a:schemeClr val="tx1">
                      <a:lumMod val="65000"/>
                      <a:lumOff val="35000"/>
                    </a:schemeClr>
                  </a:solidFill>
                  <a:latin typeface="+mj-lt"/>
                </a:rPr>
                <a:t>estado de desarrollo actual de la tecnología</a:t>
              </a:r>
              <a:endParaRPr lang="es-ES" sz="1300" b="1" kern="1200" dirty="0">
                <a:solidFill>
                  <a:schemeClr val="tx1">
                    <a:lumMod val="65000"/>
                    <a:lumOff val="35000"/>
                  </a:schemeClr>
                </a:solidFill>
                <a:latin typeface="+mj-lt"/>
              </a:endParaRPr>
            </a:p>
          </p:txBody>
        </p:sp>
        <p:sp>
          <p:nvSpPr>
            <p:cNvPr id="22" name="Forma libre 21">
              <a:extLst>
                <a:ext uri="{FF2B5EF4-FFF2-40B4-BE49-F238E27FC236}">
                  <a16:creationId xmlns:a16="http://schemas.microsoft.com/office/drawing/2014/main" id="{A9EDC8F3-1B96-7648-91EF-9A7EDE520930}"/>
                </a:ext>
              </a:extLst>
            </p:cNvPr>
            <p:cNvSpPr/>
            <p:nvPr/>
          </p:nvSpPr>
          <p:spPr>
            <a:xfrm>
              <a:off x="3599625" y="1104876"/>
              <a:ext cx="2676821" cy="1733973"/>
            </a:xfrm>
            <a:custGeom>
              <a:avLst/>
              <a:gdLst>
                <a:gd name="connsiteX0" fmla="*/ 0 w 2676821"/>
                <a:gd name="connsiteY0" fmla="*/ 173397 h 1733973"/>
                <a:gd name="connsiteX1" fmla="*/ 173397 w 2676821"/>
                <a:gd name="connsiteY1" fmla="*/ 0 h 1733973"/>
                <a:gd name="connsiteX2" fmla="*/ 2503424 w 2676821"/>
                <a:gd name="connsiteY2" fmla="*/ 0 h 1733973"/>
                <a:gd name="connsiteX3" fmla="*/ 2676821 w 2676821"/>
                <a:gd name="connsiteY3" fmla="*/ 173397 h 1733973"/>
                <a:gd name="connsiteX4" fmla="*/ 2676821 w 2676821"/>
                <a:gd name="connsiteY4" fmla="*/ 1560576 h 1733973"/>
                <a:gd name="connsiteX5" fmla="*/ 2503424 w 2676821"/>
                <a:gd name="connsiteY5" fmla="*/ 1733973 h 1733973"/>
                <a:gd name="connsiteX6" fmla="*/ 173397 w 2676821"/>
                <a:gd name="connsiteY6" fmla="*/ 1733973 h 1733973"/>
                <a:gd name="connsiteX7" fmla="*/ 0 w 2676821"/>
                <a:gd name="connsiteY7" fmla="*/ 1560576 h 1733973"/>
                <a:gd name="connsiteX8" fmla="*/ 0 w 2676821"/>
                <a:gd name="connsiteY8" fmla="*/ 173397 h 1733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76821" h="1733973">
                  <a:moveTo>
                    <a:pt x="0" y="173397"/>
                  </a:moveTo>
                  <a:cubicBezTo>
                    <a:pt x="0" y="77632"/>
                    <a:pt x="77632" y="0"/>
                    <a:pt x="173397" y="0"/>
                  </a:cubicBezTo>
                  <a:lnTo>
                    <a:pt x="2503424" y="0"/>
                  </a:lnTo>
                  <a:cubicBezTo>
                    <a:pt x="2599189" y="0"/>
                    <a:pt x="2676821" y="77632"/>
                    <a:pt x="2676821" y="173397"/>
                  </a:cubicBezTo>
                  <a:lnTo>
                    <a:pt x="2676821" y="1560576"/>
                  </a:lnTo>
                  <a:cubicBezTo>
                    <a:pt x="2676821" y="1656341"/>
                    <a:pt x="2599189" y="1733973"/>
                    <a:pt x="2503424" y="1733973"/>
                  </a:cubicBezTo>
                  <a:lnTo>
                    <a:pt x="173397" y="1733973"/>
                  </a:lnTo>
                  <a:cubicBezTo>
                    <a:pt x="77632" y="1733973"/>
                    <a:pt x="0" y="1656341"/>
                    <a:pt x="0" y="1560576"/>
                  </a:cubicBezTo>
                  <a:lnTo>
                    <a:pt x="0" y="173397"/>
                  </a:lnTo>
                  <a:close/>
                </a:path>
              </a:pathLst>
            </a:custGeom>
          </p:spPr>
          <p:style>
            <a:lnRef idx="2">
              <a:schemeClr val="accent2">
                <a:alpha val="90000"/>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02860" tIns="102860" rIns="905906" bIns="536353" numCol="1" spcCol="1270" anchor="t" anchorCtr="0">
              <a:noAutofit/>
            </a:bodyPr>
            <a:lstStyle/>
            <a:p>
              <a:pPr marL="114300" lvl="1" indent="-114300" algn="l" defTabSz="577850">
                <a:lnSpc>
                  <a:spcPct val="90000"/>
                </a:lnSpc>
                <a:spcBef>
                  <a:spcPct val="0"/>
                </a:spcBef>
                <a:spcAft>
                  <a:spcPct val="15000"/>
                </a:spcAft>
                <a:buNone/>
              </a:pPr>
              <a:r>
                <a:rPr lang="es-ES" sz="1300" kern="1200" dirty="0"/>
                <a:t>   </a:t>
              </a:r>
              <a:r>
                <a:rPr lang="es-ES" sz="1300" b="1" dirty="0">
                  <a:solidFill>
                    <a:schemeClr val="tx1">
                      <a:lumMod val="65000"/>
                      <a:lumOff val="35000"/>
                    </a:schemeClr>
                  </a:solidFill>
                  <a:latin typeface="+mj-lt"/>
                </a:rPr>
                <a:t>Cuan alineada se encuentra la tecnología con las necesidades que apunta a resolver, y que son parte de la presente convocatoria</a:t>
              </a:r>
              <a:endParaRPr lang="es-ES" sz="1300" b="1" kern="1200" dirty="0">
                <a:solidFill>
                  <a:schemeClr val="tx1">
                    <a:lumMod val="65000"/>
                    <a:lumOff val="35000"/>
                  </a:schemeClr>
                </a:solidFill>
                <a:latin typeface="+mj-lt"/>
              </a:endParaRPr>
            </a:p>
          </p:txBody>
        </p:sp>
        <p:sp>
          <p:nvSpPr>
            <p:cNvPr id="23" name="Forma libre 22">
              <a:extLst>
                <a:ext uri="{FF2B5EF4-FFF2-40B4-BE49-F238E27FC236}">
                  <a16:creationId xmlns:a16="http://schemas.microsoft.com/office/drawing/2014/main" id="{200ABD98-52C3-5547-A210-2AE09D484A2D}"/>
                </a:ext>
              </a:extLst>
            </p:cNvPr>
            <p:cNvSpPr/>
            <p:nvPr/>
          </p:nvSpPr>
          <p:spPr>
            <a:xfrm>
              <a:off x="4886325" y="1424846"/>
              <a:ext cx="2484225" cy="2346282"/>
            </a:xfrm>
            <a:custGeom>
              <a:avLst/>
              <a:gdLst>
                <a:gd name="connsiteX0" fmla="*/ 0 w 2346282"/>
                <a:gd name="connsiteY0" fmla="*/ 2346282 h 2346282"/>
                <a:gd name="connsiteX1" fmla="*/ 2346282 w 2346282"/>
                <a:gd name="connsiteY1" fmla="*/ 0 h 2346282"/>
                <a:gd name="connsiteX2" fmla="*/ 2346282 w 2346282"/>
                <a:gd name="connsiteY2" fmla="*/ 2346282 h 2346282"/>
                <a:gd name="connsiteX3" fmla="*/ 0 w 2346282"/>
                <a:gd name="connsiteY3" fmla="*/ 2346282 h 2346282"/>
              </a:gdLst>
              <a:ahLst/>
              <a:cxnLst>
                <a:cxn ang="0">
                  <a:pos x="connsiteX0" y="connsiteY0"/>
                </a:cxn>
                <a:cxn ang="0">
                  <a:pos x="connsiteX1" y="connsiteY1"/>
                </a:cxn>
                <a:cxn ang="0">
                  <a:pos x="connsiteX2" y="connsiteY2"/>
                </a:cxn>
                <a:cxn ang="0">
                  <a:pos x="connsiteX3" y="connsiteY3"/>
                </a:cxn>
              </a:cxnLst>
              <a:rect l="l" t="t" r="r" b="b"/>
              <a:pathLst>
                <a:path w="2346282" h="2346282">
                  <a:moveTo>
                    <a:pt x="0" y="2346282"/>
                  </a:moveTo>
                  <a:cubicBezTo>
                    <a:pt x="0" y="1050466"/>
                    <a:pt x="1050466" y="0"/>
                    <a:pt x="2346282" y="0"/>
                  </a:cubicBezTo>
                  <a:lnTo>
                    <a:pt x="2346282" y="2346282"/>
                  </a:lnTo>
                  <a:lnTo>
                    <a:pt x="0" y="2346282"/>
                  </a:lnTo>
                  <a:close/>
                </a:path>
              </a:pathLst>
            </a:custGeom>
          </p:spPr>
          <p:style>
            <a:lnRef idx="2">
              <a:schemeClr val="lt1">
                <a:hueOff val="0"/>
                <a:satOff val="0"/>
                <a:lumOff val="0"/>
                <a:alphaOff val="0"/>
              </a:schemeClr>
            </a:lnRef>
            <a:fillRef idx="1">
              <a:schemeClr val="accent2">
                <a:alpha val="90000"/>
                <a:hueOff val="0"/>
                <a:satOff val="0"/>
                <a:lumOff val="0"/>
                <a:alphaOff val="0"/>
              </a:schemeClr>
            </a:fillRef>
            <a:effectRef idx="0">
              <a:schemeClr val="accent2">
                <a:alpha val="90000"/>
                <a:hueOff val="0"/>
                <a:satOff val="0"/>
                <a:lumOff val="0"/>
                <a:alphaOff val="0"/>
              </a:schemeClr>
            </a:effectRef>
            <a:fontRef idx="minor">
              <a:schemeClr val="lt1"/>
            </a:fontRef>
          </p:style>
          <p:txBody>
            <a:bodyPr spcFirstLastPara="0" vert="horz" wrap="square" lIns="801002" tIns="801002" rIns="113792" bIns="113792" numCol="1" spcCol="1270" anchor="ctr" anchorCtr="0">
              <a:noAutofit/>
            </a:bodyPr>
            <a:lstStyle/>
            <a:p>
              <a:pPr lvl="0" algn="ctr" defTabSz="711200">
                <a:lnSpc>
                  <a:spcPct val="90000"/>
                </a:lnSpc>
                <a:spcBef>
                  <a:spcPct val="0"/>
                </a:spcBef>
                <a:spcAft>
                  <a:spcPct val="35000"/>
                </a:spcAft>
              </a:pPr>
              <a:endParaRPr lang="es-ES" sz="1600" b="1" dirty="0">
                <a:latin typeface="+mj-lt"/>
              </a:endParaRPr>
            </a:p>
            <a:p>
              <a:pPr lvl="0" algn="ctr" defTabSz="711200">
                <a:lnSpc>
                  <a:spcPct val="90000"/>
                </a:lnSpc>
                <a:spcBef>
                  <a:spcPct val="0"/>
                </a:spcBef>
                <a:spcAft>
                  <a:spcPct val="35000"/>
                </a:spcAft>
              </a:pPr>
              <a:r>
                <a:rPr lang="es-ES" sz="1600" b="1" dirty="0">
                  <a:latin typeface="+mj-lt"/>
                </a:rPr>
                <a:t>Calce existente entre la(s) tecnología(s) y la(s) necesidad(es) particular(es) de la presente convocatoria</a:t>
              </a:r>
            </a:p>
            <a:p>
              <a:pPr lvl="0" algn="ctr" defTabSz="711200">
                <a:lnSpc>
                  <a:spcPct val="90000"/>
                </a:lnSpc>
                <a:spcBef>
                  <a:spcPct val="0"/>
                </a:spcBef>
                <a:spcAft>
                  <a:spcPct val="35000"/>
                </a:spcAft>
              </a:pPr>
              <a:r>
                <a:rPr lang="es-ES" sz="1600" i="1" dirty="0">
                  <a:latin typeface="+mj-lt"/>
                </a:rPr>
                <a:t>(6 puntos máx.)</a:t>
              </a:r>
            </a:p>
            <a:p>
              <a:pPr lvl="0" algn="ctr" defTabSz="711200">
                <a:lnSpc>
                  <a:spcPct val="90000"/>
                </a:lnSpc>
                <a:spcBef>
                  <a:spcPct val="0"/>
                </a:spcBef>
                <a:spcAft>
                  <a:spcPct val="35000"/>
                </a:spcAft>
              </a:pPr>
              <a:endParaRPr lang="es-ES" sz="1600" dirty="0">
                <a:latin typeface="+mj-lt"/>
              </a:endParaRPr>
            </a:p>
            <a:p>
              <a:pPr marL="0" lvl="0" indent="0" algn="ctr" defTabSz="711200">
                <a:lnSpc>
                  <a:spcPct val="90000"/>
                </a:lnSpc>
                <a:spcBef>
                  <a:spcPct val="0"/>
                </a:spcBef>
                <a:spcAft>
                  <a:spcPct val="35000"/>
                </a:spcAft>
                <a:buNone/>
              </a:pPr>
              <a:r>
                <a:rPr lang="es-ES" sz="1600" b="1" kern="1200" dirty="0"/>
                <a:t>35% </a:t>
              </a:r>
            </a:p>
          </p:txBody>
        </p:sp>
        <p:sp>
          <p:nvSpPr>
            <p:cNvPr id="24" name="Forma libre 23">
              <a:extLst>
                <a:ext uri="{FF2B5EF4-FFF2-40B4-BE49-F238E27FC236}">
                  <a16:creationId xmlns:a16="http://schemas.microsoft.com/office/drawing/2014/main" id="{08317F12-1FE2-3B4E-9EFE-F50CFF547ABA}"/>
                </a:ext>
              </a:extLst>
            </p:cNvPr>
            <p:cNvSpPr/>
            <p:nvPr/>
          </p:nvSpPr>
          <p:spPr>
            <a:xfrm>
              <a:off x="7478923" y="1424846"/>
              <a:ext cx="2493751" cy="2346282"/>
            </a:xfrm>
            <a:custGeom>
              <a:avLst/>
              <a:gdLst>
                <a:gd name="connsiteX0" fmla="*/ 0 w 2346282"/>
                <a:gd name="connsiteY0" fmla="*/ 2346282 h 2346282"/>
                <a:gd name="connsiteX1" fmla="*/ 2346282 w 2346282"/>
                <a:gd name="connsiteY1" fmla="*/ 0 h 2346282"/>
                <a:gd name="connsiteX2" fmla="*/ 2346282 w 2346282"/>
                <a:gd name="connsiteY2" fmla="*/ 2346282 h 2346282"/>
                <a:gd name="connsiteX3" fmla="*/ 0 w 2346282"/>
                <a:gd name="connsiteY3" fmla="*/ 2346282 h 2346282"/>
              </a:gdLst>
              <a:ahLst/>
              <a:cxnLst>
                <a:cxn ang="0">
                  <a:pos x="connsiteX0" y="connsiteY0"/>
                </a:cxn>
                <a:cxn ang="0">
                  <a:pos x="connsiteX1" y="connsiteY1"/>
                </a:cxn>
                <a:cxn ang="0">
                  <a:pos x="connsiteX2" y="connsiteY2"/>
                </a:cxn>
                <a:cxn ang="0">
                  <a:pos x="connsiteX3" y="connsiteY3"/>
                </a:cxn>
              </a:cxnLst>
              <a:rect l="l" t="t" r="r" b="b"/>
              <a:pathLst>
                <a:path w="2346282" h="2346282">
                  <a:moveTo>
                    <a:pt x="0" y="0"/>
                  </a:moveTo>
                  <a:cubicBezTo>
                    <a:pt x="1295816" y="0"/>
                    <a:pt x="2346282" y="1050466"/>
                    <a:pt x="2346282" y="2346282"/>
                  </a:cubicBezTo>
                  <a:lnTo>
                    <a:pt x="0" y="2346282"/>
                  </a:lnTo>
                  <a:lnTo>
                    <a:pt x="0" y="0"/>
                  </a:lnTo>
                  <a:close/>
                </a:path>
              </a:pathLst>
            </a:custGeom>
          </p:spPr>
          <p:style>
            <a:lnRef idx="2">
              <a:schemeClr val="lt1">
                <a:hueOff val="0"/>
                <a:satOff val="0"/>
                <a:lumOff val="0"/>
                <a:alphaOff val="0"/>
              </a:schemeClr>
            </a:lnRef>
            <a:fillRef idx="1">
              <a:schemeClr val="accent2">
                <a:alpha val="90000"/>
                <a:hueOff val="0"/>
                <a:satOff val="0"/>
                <a:lumOff val="0"/>
                <a:alphaOff val="-13333"/>
              </a:schemeClr>
            </a:fillRef>
            <a:effectRef idx="0">
              <a:schemeClr val="accent2">
                <a:alpha val="90000"/>
                <a:hueOff val="0"/>
                <a:satOff val="0"/>
                <a:lumOff val="0"/>
                <a:alphaOff val="-13333"/>
              </a:schemeClr>
            </a:effectRef>
            <a:fontRef idx="minor">
              <a:schemeClr val="lt1"/>
            </a:fontRef>
          </p:style>
          <p:txBody>
            <a:bodyPr spcFirstLastPara="0" vert="horz" wrap="square" lIns="113792" tIns="801002" rIns="801002" bIns="113792" numCol="1" spcCol="1270" anchor="ctr" anchorCtr="0">
              <a:noAutofit/>
            </a:bodyPr>
            <a:lstStyle/>
            <a:p>
              <a:pPr lvl="0" algn="ctr" defTabSz="711200">
                <a:lnSpc>
                  <a:spcPct val="90000"/>
                </a:lnSpc>
                <a:spcBef>
                  <a:spcPct val="0"/>
                </a:spcBef>
                <a:spcAft>
                  <a:spcPct val="35000"/>
                </a:spcAft>
              </a:pPr>
              <a:r>
                <a:rPr lang="en-US" sz="1600" b="1" dirty="0">
                  <a:latin typeface="+mj-lt"/>
                </a:rPr>
                <a:t>TRL de la </a:t>
              </a:r>
              <a:r>
                <a:rPr lang="en-US" sz="1600" b="1" dirty="0" err="1">
                  <a:latin typeface="+mj-lt"/>
                </a:rPr>
                <a:t>tecnología</a:t>
              </a:r>
              <a:endParaRPr lang="en-US" sz="1600" b="1" dirty="0">
                <a:latin typeface="+mj-lt"/>
              </a:endParaRPr>
            </a:p>
            <a:p>
              <a:pPr algn="ctr" defTabSz="711200">
                <a:lnSpc>
                  <a:spcPct val="90000"/>
                </a:lnSpc>
                <a:spcBef>
                  <a:spcPct val="0"/>
                </a:spcBef>
                <a:spcAft>
                  <a:spcPct val="35000"/>
                </a:spcAft>
              </a:pPr>
              <a:r>
                <a:rPr lang="es-ES" sz="1600" i="1" dirty="0">
                  <a:latin typeface="+mj-lt"/>
                </a:rPr>
                <a:t>(5 puntos máx. y 2 puntos máx. premio Santander X)</a:t>
              </a:r>
            </a:p>
            <a:p>
              <a:pPr lvl="0" algn="ctr" defTabSz="711200">
                <a:lnSpc>
                  <a:spcPct val="90000"/>
                </a:lnSpc>
                <a:spcBef>
                  <a:spcPct val="0"/>
                </a:spcBef>
                <a:spcAft>
                  <a:spcPct val="35000"/>
                </a:spcAft>
              </a:pPr>
              <a:r>
                <a:rPr lang="es-CL" sz="1600" b="1" dirty="0">
                  <a:latin typeface="+mj-lt"/>
                </a:rPr>
                <a:t> </a:t>
              </a:r>
              <a:endParaRPr lang="es-ES" sz="1600" b="1" kern="1200" dirty="0">
                <a:latin typeface="+mj-lt"/>
              </a:endParaRPr>
            </a:p>
          </p:txBody>
        </p:sp>
        <p:sp>
          <p:nvSpPr>
            <p:cNvPr id="25" name="Forma libre 24">
              <a:extLst>
                <a:ext uri="{FF2B5EF4-FFF2-40B4-BE49-F238E27FC236}">
                  <a16:creationId xmlns:a16="http://schemas.microsoft.com/office/drawing/2014/main" id="{6CA370E6-DC14-954C-A661-EA8256CEDD6F}"/>
                </a:ext>
              </a:extLst>
            </p:cNvPr>
            <p:cNvSpPr/>
            <p:nvPr/>
          </p:nvSpPr>
          <p:spPr>
            <a:xfrm>
              <a:off x="7478924" y="3879501"/>
              <a:ext cx="2493750" cy="2346283"/>
            </a:xfrm>
            <a:custGeom>
              <a:avLst/>
              <a:gdLst>
                <a:gd name="connsiteX0" fmla="*/ 0 w 2346282"/>
                <a:gd name="connsiteY0" fmla="*/ 2346282 h 2346282"/>
                <a:gd name="connsiteX1" fmla="*/ 2346282 w 2346282"/>
                <a:gd name="connsiteY1" fmla="*/ 0 h 2346282"/>
                <a:gd name="connsiteX2" fmla="*/ 2346282 w 2346282"/>
                <a:gd name="connsiteY2" fmla="*/ 2346282 h 2346282"/>
                <a:gd name="connsiteX3" fmla="*/ 0 w 2346282"/>
                <a:gd name="connsiteY3" fmla="*/ 2346282 h 2346282"/>
              </a:gdLst>
              <a:ahLst/>
              <a:cxnLst>
                <a:cxn ang="0">
                  <a:pos x="connsiteX0" y="connsiteY0"/>
                </a:cxn>
                <a:cxn ang="0">
                  <a:pos x="connsiteX1" y="connsiteY1"/>
                </a:cxn>
                <a:cxn ang="0">
                  <a:pos x="connsiteX2" y="connsiteY2"/>
                </a:cxn>
                <a:cxn ang="0">
                  <a:pos x="connsiteX3" y="connsiteY3"/>
                </a:cxn>
              </a:cxnLst>
              <a:rect l="l" t="t" r="r" b="b"/>
              <a:pathLst>
                <a:path w="2346282" h="2346282">
                  <a:moveTo>
                    <a:pt x="2346282" y="0"/>
                  </a:moveTo>
                  <a:cubicBezTo>
                    <a:pt x="2346282" y="1295816"/>
                    <a:pt x="1295816" y="2346282"/>
                    <a:pt x="0" y="2346282"/>
                  </a:cubicBezTo>
                  <a:lnTo>
                    <a:pt x="0" y="0"/>
                  </a:lnTo>
                  <a:lnTo>
                    <a:pt x="2346282" y="0"/>
                  </a:lnTo>
                  <a:close/>
                </a:path>
              </a:pathLst>
            </a:custGeom>
          </p:spPr>
          <p:style>
            <a:lnRef idx="2">
              <a:schemeClr val="lt1">
                <a:hueOff val="0"/>
                <a:satOff val="0"/>
                <a:lumOff val="0"/>
                <a:alphaOff val="0"/>
              </a:schemeClr>
            </a:lnRef>
            <a:fillRef idx="1">
              <a:schemeClr val="accent2">
                <a:alpha val="90000"/>
                <a:hueOff val="0"/>
                <a:satOff val="0"/>
                <a:lumOff val="0"/>
                <a:alphaOff val="-26667"/>
              </a:schemeClr>
            </a:fillRef>
            <a:effectRef idx="0">
              <a:schemeClr val="accent2">
                <a:alpha val="90000"/>
                <a:hueOff val="0"/>
                <a:satOff val="0"/>
                <a:lumOff val="0"/>
                <a:alphaOff val="-26667"/>
              </a:schemeClr>
            </a:effectRef>
            <a:fontRef idx="minor">
              <a:schemeClr val="lt1"/>
            </a:fontRef>
          </p:style>
          <p:txBody>
            <a:bodyPr spcFirstLastPara="0" vert="horz" wrap="square" lIns="113792" tIns="113793" rIns="801002" bIns="801002" numCol="1" spcCol="1270" anchor="ctr" anchorCtr="0">
              <a:noAutofit/>
            </a:bodyPr>
            <a:lstStyle/>
            <a:p>
              <a:pPr lvl="0" algn="ctr" defTabSz="711200">
                <a:lnSpc>
                  <a:spcPct val="90000"/>
                </a:lnSpc>
                <a:spcBef>
                  <a:spcPct val="0"/>
                </a:spcBef>
                <a:spcAft>
                  <a:spcPct val="35000"/>
                </a:spcAft>
              </a:pPr>
              <a:r>
                <a:rPr lang="es-ES" sz="1600" b="1" dirty="0">
                  <a:latin typeface="+mj-lt"/>
                </a:rPr>
                <a:t>Diseño del plan de actividades</a:t>
              </a:r>
              <a:r>
                <a:rPr lang="es-CL" sz="1600" b="1" dirty="0">
                  <a:latin typeface="+mj-lt"/>
                </a:rPr>
                <a:t> </a:t>
              </a:r>
              <a:endParaRPr lang="es-CL" sz="1600" b="1" kern="1200" dirty="0">
                <a:latin typeface="+mj-lt"/>
              </a:endParaRPr>
            </a:p>
            <a:p>
              <a:pPr lvl="0" algn="ctr" defTabSz="711200">
                <a:lnSpc>
                  <a:spcPct val="90000"/>
                </a:lnSpc>
                <a:spcBef>
                  <a:spcPct val="0"/>
                </a:spcBef>
                <a:spcAft>
                  <a:spcPct val="35000"/>
                </a:spcAft>
              </a:pPr>
              <a:r>
                <a:rPr lang="es-ES" sz="1600" i="1" dirty="0">
                  <a:latin typeface="+mj-lt"/>
                </a:rPr>
                <a:t>(5 puntos máx.)</a:t>
              </a:r>
              <a:endParaRPr lang="es-ES" sz="1600" b="1" i="1" kern="1200" dirty="0">
                <a:latin typeface="+mj-lt"/>
              </a:endParaRPr>
            </a:p>
          </p:txBody>
        </p:sp>
        <p:sp>
          <p:nvSpPr>
            <p:cNvPr id="26" name="Forma libre 25">
              <a:extLst>
                <a:ext uri="{FF2B5EF4-FFF2-40B4-BE49-F238E27FC236}">
                  <a16:creationId xmlns:a16="http://schemas.microsoft.com/office/drawing/2014/main" id="{B3CC7EEF-EEA3-B249-8199-03A4BDCA8D75}"/>
                </a:ext>
              </a:extLst>
            </p:cNvPr>
            <p:cNvSpPr/>
            <p:nvPr/>
          </p:nvSpPr>
          <p:spPr>
            <a:xfrm>
              <a:off x="4886325" y="3879502"/>
              <a:ext cx="2484225" cy="2346282"/>
            </a:xfrm>
            <a:custGeom>
              <a:avLst/>
              <a:gdLst>
                <a:gd name="connsiteX0" fmla="*/ 0 w 2346282"/>
                <a:gd name="connsiteY0" fmla="*/ 2346282 h 2346282"/>
                <a:gd name="connsiteX1" fmla="*/ 2346282 w 2346282"/>
                <a:gd name="connsiteY1" fmla="*/ 0 h 2346282"/>
                <a:gd name="connsiteX2" fmla="*/ 2346282 w 2346282"/>
                <a:gd name="connsiteY2" fmla="*/ 2346282 h 2346282"/>
                <a:gd name="connsiteX3" fmla="*/ 0 w 2346282"/>
                <a:gd name="connsiteY3" fmla="*/ 2346282 h 2346282"/>
              </a:gdLst>
              <a:ahLst/>
              <a:cxnLst>
                <a:cxn ang="0">
                  <a:pos x="connsiteX0" y="connsiteY0"/>
                </a:cxn>
                <a:cxn ang="0">
                  <a:pos x="connsiteX1" y="connsiteY1"/>
                </a:cxn>
                <a:cxn ang="0">
                  <a:pos x="connsiteX2" y="connsiteY2"/>
                </a:cxn>
                <a:cxn ang="0">
                  <a:pos x="connsiteX3" y="connsiteY3"/>
                </a:cxn>
              </a:cxnLst>
              <a:rect l="l" t="t" r="r" b="b"/>
              <a:pathLst>
                <a:path w="2346282" h="2346282">
                  <a:moveTo>
                    <a:pt x="2346282" y="2346282"/>
                  </a:moveTo>
                  <a:cubicBezTo>
                    <a:pt x="1050466" y="2346282"/>
                    <a:pt x="0" y="1295816"/>
                    <a:pt x="0" y="0"/>
                  </a:cubicBezTo>
                  <a:lnTo>
                    <a:pt x="2346282" y="0"/>
                  </a:lnTo>
                  <a:lnTo>
                    <a:pt x="2346282" y="2346282"/>
                  </a:lnTo>
                  <a:close/>
                </a:path>
              </a:pathLst>
            </a:custGeom>
          </p:spPr>
          <p:style>
            <a:lnRef idx="2">
              <a:schemeClr val="lt1">
                <a:hueOff val="0"/>
                <a:satOff val="0"/>
                <a:lumOff val="0"/>
                <a:alphaOff val="0"/>
              </a:schemeClr>
            </a:lnRef>
            <a:fillRef idx="1">
              <a:schemeClr val="accent2">
                <a:alpha val="90000"/>
                <a:hueOff val="0"/>
                <a:satOff val="0"/>
                <a:lumOff val="0"/>
                <a:alphaOff val="-40000"/>
              </a:schemeClr>
            </a:fillRef>
            <a:effectRef idx="0">
              <a:schemeClr val="accent2">
                <a:alpha val="90000"/>
                <a:hueOff val="0"/>
                <a:satOff val="0"/>
                <a:lumOff val="0"/>
                <a:alphaOff val="-40000"/>
              </a:schemeClr>
            </a:effectRef>
            <a:fontRef idx="minor">
              <a:schemeClr val="lt1"/>
            </a:fontRef>
          </p:style>
          <p:txBody>
            <a:bodyPr spcFirstLastPara="0" vert="horz" wrap="square" lIns="801002" tIns="113792" rIns="113792" bIns="801002" numCol="1" spcCol="1270" anchor="ctr" anchorCtr="0">
              <a:noAutofit/>
            </a:bodyPr>
            <a:lstStyle/>
            <a:p>
              <a:pPr algn="ctr"/>
              <a:endParaRPr lang="es-ES" sz="1600" b="1" dirty="0">
                <a:latin typeface="+mj-lt"/>
              </a:endParaRPr>
            </a:p>
            <a:p>
              <a:pPr algn="ctr"/>
              <a:r>
                <a:rPr lang="es-ES" sz="1600" b="1" dirty="0">
                  <a:latin typeface="+mj-lt"/>
                </a:rPr>
                <a:t>Capacidad del investigador, emprendimiento y/o equipo de trabajo </a:t>
              </a:r>
            </a:p>
            <a:p>
              <a:pPr algn="ctr"/>
              <a:r>
                <a:rPr lang="es-ES" sz="1600" i="1" dirty="0">
                  <a:latin typeface="+mj-lt"/>
                </a:rPr>
                <a:t>(5 puntos máx.)</a:t>
              </a:r>
            </a:p>
            <a:p>
              <a:pPr algn="ctr"/>
              <a:endParaRPr lang="es-ES" sz="1600" b="1" kern="1200" dirty="0">
                <a:latin typeface="+mj-lt"/>
              </a:endParaRPr>
            </a:p>
          </p:txBody>
        </p:sp>
      </p:grpSp>
    </p:spTree>
    <p:extLst>
      <p:ext uri="{BB962C8B-B14F-4D97-AF65-F5344CB8AC3E}">
        <p14:creationId xmlns:p14="http://schemas.microsoft.com/office/powerpoint/2010/main" val="375950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2 Conector recto">
            <a:extLst>
              <a:ext uri="{FF2B5EF4-FFF2-40B4-BE49-F238E27FC236}">
                <a16:creationId xmlns:a16="http://schemas.microsoft.com/office/drawing/2014/main" id="{2B878AC5-27B8-EC4E-8A1A-658201CD896F}"/>
              </a:ext>
            </a:extLst>
          </p:cNvPr>
          <p:cNvCxnSpPr>
            <a:cxnSpLocks/>
          </p:cNvCxnSpPr>
          <p:nvPr/>
        </p:nvCxnSpPr>
        <p:spPr>
          <a:xfrm>
            <a:off x="2325708" y="476583"/>
            <a:ext cx="5413562"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CuadroTexto 11">
            <a:extLst>
              <a:ext uri="{FF2B5EF4-FFF2-40B4-BE49-F238E27FC236}">
                <a16:creationId xmlns:a16="http://schemas.microsoft.com/office/drawing/2014/main" id="{123E1B95-E275-5747-8328-717AFDF98830}"/>
              </a:ext>
            </a:extLst>
          </p:cNvPr>
          <p:cNvSpPr txBox="1"/>
          <p:nvPr/>
        </p:nvSpPr>
        <p:spPr>
          <a:xfrm>
            <a:off x="2232943" y="107251"/>
            <a:ext cx="6999383" cy="369332"/>
          </a:xfrm>
          <a:prstGeom prst="rect">
            <a:avLst/>
          </a:prstGeom>
          <a:noFill/>
        </p:spPr>
        <p:txBody>
          <a:bodyPr wrap="square" rtlCol="0">
            <a:spAutoFit/>
          </a:bodyPr>
          <a:lstStyle/>
          <a:p>
            <a:r>
              <a:rPr lang="es-CL" b="1" dirty="0">
                <a:solidFill>
                  <a:srgbClr val="009ED0"/>
                </a:solidFill>
                <a:latin typeface="Segoe UI Black" panose="020B0A02040204020203" pitchFamily="34" charset="0"/>
                <a:ea typeface="Segoe UI Black" panose="020B0A02040204020203" pitchFamily="34" charset="0"/>
                <a:cs typeface="Segoe UI Semibold" panose="020B0702040204020203" pitchFamily="34" charset="0"/>
              </a:rPr>
              <a:t>EVALUACIÓN CONVOCATORIA OPEN BRIDGE COVID-19</a:t>
            </a:r>
          </a:p>
        </p:txBody>
      </p:sp>
      <p:sp>
        <p:nvSpPr>
          <p:cNvPr id="5" name="CuadroTexto 4">
            <a:extLst>
              <a:ext uri="{FF2B5EF4-FFF2-40B4-BE49-F238E27FC236}">
                <a16:creationId xmlns:a16="http://schemas.microsoft.com/office/drawing/2014/main" id="{50073614-A51B-0449-AE15-DFD797D6F294}"/>
              </a:ext>
            </a:extLst>
          </p:cNvPr>
          <p:cNvSpPr txBox="1"/>
          <p:nvPr/>
        </p:nvSpPr>
        <p:spPr>
          <a:xfrm>
            <a:off x="2325708" y="671584"/>
            <a:ext cx="9047142" cy="1323439"/>
          </a:xfrm>
          <a:prstGeom prst="rect">
            <a:avLst/>
          </a:prstGeom>
          <a:noFill/>
        </p:spPr>
        <p:txBody>
          <a:bodyPr wrap="square" rtlCol="0">
            <a:spAutoFit/>
          </a:bodyPr>
          <a:lstStyle/>
          <a:p>
            <a:pPr algn="just"/>
            <a:r>
              <a:rPr lang="es-CL" sz="1600" b="1" dirty="0">
                <a:solidFill>
                  <a:schemeClr val="tx1">
                    <a:lumMod val="65000"/>
                    <a:lumOff val="35000"/>
                  </a:schemeClr>
                </a:solidFill>
                <a:latin typeface="+mj-lt"/>
              </a:rPr>
              <a:t>ETAPA 2: Presentación</a:t>
            </a:r>
          </a:p>
          <a:p>
            <a:pPr algn="just"/>
            <a:endParaRPr lang="es-CL" sz="1600" b="1" dirty="0">
              <a:solidFill>
                <a:schemeClr val="tx1">
                  <a:lumMod val="65000"/>
                  <a:lumOff val="35000"/>
                </a:schemeClr>
              </a:solidFill>
              <a:latin typeface="+mj-lt"/>
            </a:endParaRPr>
          </a:p>
          <a:p>
            <a:pPr algn="just"/>
            <a:r>
              <a:rPr lang="es-CL" sz="1600" dirty="0">
                <a:solidFill>
                  <a:schemeClr val="tx1">
                    <a:lumMod val="65000"/>
                    <a:lumOff val="35000"/>
                  </a:schemeClr>
                </a:solidFill>
                <a:latin typeface="+mj-lt"/>
              </a:rPr>
              <a:t>Proyectos realizarán una presentación presencial o videoconferencia ante integrantes de Know Hub Chile, OpenBeauchef, directores de las instituciones de salud que son parte de la convocatoria y otros. </a:t>
            </a:r>
          </a:p>
          <a:p>
            <a:pPr algn="just"/>
            <a:endParaRPr lang="es-CL" sz="1600" dirty="0">
              <a:solidFill>
                <a:schemeClr val="tx1">
                  <a:lumMod val="65000"/>
                  <a:lumOff val="35000"/>
                </a:schemeClr>
              </a:solidFill>
              <a:latin typeface="+mj-lt"/>
            </a:endParaRPr>
          </a:p>
        </p:txBody>
      </p:sp>
      <p:sp>
        <p:nvSpPr>
          <p:cNvPr id="2" name="Rectángulo 1">
            <a:extLst>
              <a:ext uri="{FF2B5EF4-FFF2-40B4-BE49-F238E27FC236}">
                <a16:creationId xmlns:a16="http://schemas.microsoft.com/office/drawing/2014/main" id="{CF35B366-02A2-084B-BE82-FE121ECC9E8E}"/>
              </a:ext>
            </a:extLst>
          </p:cNvPr>
          <p:cNvSpPr/>
          <p:nvPr/>
        </p:nvSpPr>
        <p:spPr>
          <a:xfrm>
            <a:off x="2450742" y="1841567"/>
            <a:ext cx="8797074" cy="3785652"/>
          </a:xfrm>
          <a:prstGeom prst="rect">
            <a:avLst/>
          </a:prstGeom>
          <a:solidFill>
            <a:srgbClr val="009ED0">
              <a:alpha val="20000"/>
            </a:srgbClr>
          </a:solidFill>
        </p:spPr>
        <p:txBody>
          <a:bodyPr wrap="square">
            <a:spAutoFit/>
          </a:bodyPr>
          <a:lstStyle/>
          <a:p>
            <a:pPr algn="just"/>
            <a:r>
              <a:rPr lang="es-CL" sz="1600" b="1" dirty="0">
                <a:solidFill>
                  <a:schemeClr val="tx2"/>
                </a:solidFill>
                <a:latin typeface="+mj-lt"/>
              </a:rPr>
              <a:t>Requisitos presentación:</a:t>
            </a:r>
          </a:p>
          <a:p>
            <a:pPr algn="just"/>
            <a:endParaRPr lang="es-CL" sz="1600" b="1" dirty="0">
              <a:solidFill>
                <a:schemeClr val="tx2"/>
              </a:solidFill>
              <a:latin typeface="+mj-lt"/>
            </a:endParaRPr>
          </a:p>
          <a:p>
            <a:pPr marL="285750" indent="-285750" algn="just">
              <a:buFont typeface="Wingdings" pitchFamily="2" charset="2"/>
              <a:buChar char="ü"/>
            </a:pPr>
            <a:r>
              <a:rPr lang="es-CL" sz="1600" dirty="0">
                <a:solidFill>
                  <a:schemeClr val="tx2"/>
                </a:solidFill>
                <a:latin typeface="+mj-lt"/>
              </a:rPr>
              <a:t>Duración de 7 minutos, más 5 minutos de preguntas</a:t>
            </a:r>
          </a:p>
          <a:p>
            <a:pPr marL="285750" indent="-285750" algn="just">
              <a:buFont typeface="Wingdings" pitchFamily="2" charset="2"/>
              <a:buChar char="ü"/>
            </a:pPr>
            <a:endParaRPr lang="es-CL" sz="1600" dirty="0">
              <a:solidFill>
                <a:schemeClr val="tx2"/>
              </a:solidFill>
              <a:latin typeface="+mj-lt"/>
            </a:endParaRPr>
          </a:p>
          <a:p>
            <a:pPr marL="285750" indent="-285750" algn="just">
              <a:buFont typeface="Wingdings" pitchFamily="2" charset="2"/>
              <a:buChar char="ü"/>
            </a:pPr>
            <a:r>
              <a:rPr lang="es-CL" sz="1600" dirty="0">
                <a:solidFill>
                  <a:schemeClr val="tx2"/>
                </a:solidFill>
                <a:latin typeface="+mj-lt"/>
              </a:rPr>
              <a:t>Participación de un máximo de 2 participantes por propuesta</a:t>
            </a:r>
          </a:p>
          <a:p>
            <a:pPr marL="285750" indent="-285750" algn="just">
              <a:buFont typeface="Wingdings" pitchFamily="2" charset="2"/>
              <a:buChar char="ü"/>
            </a:pPr>
            <a:endParaRPr lang="es-CL" sz="1600" dirty="0">
              <a:solidFill>
                <a:schemeClr val="tx2"/>
              </a:solidFill>
              <a:latin typeface="+mj-lt"/>
            </a:endParaRPr>
          </a:p>
          <a:p>
            <a:pPr marL="285750" indent="-285750" algn="just">
              <a:buFont typeface="Wingdings" pitchFamily="2" charset="2"/>
              <a:buChar char="ü"/>
            </a:pPr>
            <a:r>
              <a:rPr lang="es-CL" sz="1600" dirty="0">
                <a:solidFill>
                  <a:schemeClr val="tx2"/>
                </a:solidFill>
                <a:latin typeface="+mj-lt"/>
              </a:rPr>
              <a:t>Diapositivas en formato Power Point, y que abarque los siguientes tópicos:</a:t>
            </a:r>
          </a:p>
          <a:p>
            <a:pPr marL="285750" indent="-285750" algn="just">
              <a:buFont typeface="Wingdings" pitchFamily="2" charset="2"/>
              <a:buChar char="ü"/>
            </a:pPr>
            <a:endParaRPr lang="es-CL" sz="1600" dirty="0">
              <a:solidFill>
                <a:schemeClr val="tx2"/>
              </a:solidFill>
              <a:latin typeface="+mj-lt"/>
            </a:endParaRPr>
          </a:p>
          <a:p>
            <a:pPr marL="742950" lvl="1" indent="-285750" algn="just">
              <a:buFont typeface="Wingdings" pitchFamily="2" charset="2"/>
              <a:buChar char="ü"/>
            </a:pPr>
            <a:r>
              <a:rPr lang="es-CL" sz="1600" dirty="0">
                <a:solidFill>
                  <a:schemeClr val="tx2"/>
                </a:solidFill>
                <a:latin typeface="+mj-lt"/>
              </a:rPr>
              <a:t>Problema o necesidad</a:t>
            </a:r>
          </a:p>
          <a:p>
            <a:pPr marL="742950" lvl="1" indent="-285750" algn="just">
              <a:buFont typeface="Wingdings" pitchFamily="2" charset="2"/>
              <a:buChar char="ü"/>
            </a:pPr>
            <a:r>
              <a:rPr lang="es-CL" sz="1600" dirty="0">
                <a:solidFill>
                  <a:schemeClr val="tx2"/>
                </a:solidFill>
                <a:latin typeface="+mj-lt"/>
              </a:rPr>
              <a:t>Clientes y/o usuarios finales </a:t>
            </a:r>
          </a:p>
          <a:p>
            <a:pPr marL="742950" lvl="1" indent="-285750" algn="just">
              <a:buFont typeface="Wingdings" pitchFamily="2" charset="2"/>
              <a:buChar char="ü"/>
            </a:pPr>
            <a:r>
              <a:rPr lang="es-CL" sz="1600" dirty="0">
                <a:solidFill>
                  <a:schemeClr val="tx2"/>
                </a:solidFill>
                <a:latin typeface="+mj-lt"/>
              </a:rPr>
              <a:t>Resultado de investigación</a:t>
            </a:r>
          </a:p>
          <a:p>
            <a:pPr marL="742950" lvl="1" indent="-285750" algn="just">
              <a:buFont typeface="Wingdings" pitchFamily="2" charset="2"/>
              <a:buChar char="ü"/>
            </a:pPr>
            <a:r>
              <a:rPr lang="es-CL" sz="1600" dirty="0">
                <a:solidFill>
                  <a:schemeClr val="tx2"/>
                </a:solidFill>
                <a:latin typeface="+mj-lt"/>
              </a:rPr>
              <a:t>Estado de desarrollo (TRL)</a:t>
            </a:r>
          </a:p>
          <a:p>
            <a:pPr marL="742950" lvl="1" indent="-285750" algn="just">
              <a:buFont typeface="Wingdings" pitchFamily="2" charset="2"/>
              <a:buChar char="ü"/>
            </a:pPr>
            <a:r>
              <a:rPr lang="es-CL" sz="1600" dirty="0">
                <a:solidFill>
                  <a:schemeClr val="tx2"/>
                </a:solidFill>
                <a:latin typeface="+mj-lt"/>
              </a:rPr>
              <a:t>Plan de actividades propuesto: considerando las actividades a realizar, hitos clave, tiempo, presupuesto y responsables.</a:t>
            </a:r>
          </a:p>
          <a:p>
            <a:pPr marL="742950" lvl="1" indent="-285750" algn="just">
              <a:buFont typeface="Wingdings" pitchFamily="2" charset="2"/>
              <a:buChar char="ü"/>
            </a:pPr>
            <a:r>
              <a:rPr lang="es-CL" sz="1600" dirty="0">
                <a:solidFill>
                  <a:schemeClr val="tx2"/>
                </a:solidFill>
                <a:latin typeface="+mj-lt"/>
              </a:rPr>
              <a:t>Resultados esperados</a:t>
            </a:r>
          </a:p>
        </p:txBody>
      </p:sp>
    </p:spTree>
    <p:extLst>
      <p:ext uri="{BB962C8B-B14F-4D97-AF65-F5344CB8AC3E}">
        <p14:creationId xmlns:p14="http://schemas.microsoft.com/office/powerpoint/2010/main" val="3912221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a:extLst>
              <a:ext uri="{FF2B5EF4-FFF2-40B4-BE49-F238E27FC236}">
                <a16:creationId xmlns:a16="http://schemas.microsoft.com/office/drawing/2014/main" id="{1463E66A-A274-3644-9B06-6A7A74EDE3E2}"/>
              </a:ext>
            </a:extLst>
          </p:cNvPr>
          <p:cNvSpPr txBox="1"/>
          <p:nvPr/>
        </p:nvSpPr>
        <p:spPr>
          <a:xfrm>
            <a:off x="2293624" y="107251"/>
            <a:ext cx="6999383" cy="369332"/>
          </a:xfrm>
          <a:prstGeom prst="rect">
            <a:avLst/>
          </a:prstGeom>
          <a:noFill/>
        </p:spPr>
        <p:txBody>
          <a:bodyPr wrap="square" rtlCol="0">
            <a:spAutoFit/>
          </a:bodyPr>
          <a:lstStyle/>
          <a:p>
            <a:r>
              <a:rPr lang="es-CL" b="1" dirty="0">
                <a:solidFill>
                  <a:srgbClr val="009ED0"/>
                </a:solidFill>
                <a:latin typeface="Segoe UI Black" panose="020B0A02040204020203" pitchFamily="34" charset="0"/>
                <a:ea typeface="Segoe UI Black" panose="020B0A02040204020203" pitchFamily="34" charset="0"/>
                <a:cs typeface="Segoe UI Semibold" panose="020B0702040204020203" pitchFamily="34" charset="0"/>
              </a:rPr>
              <a:t>CRONOGRAMA ACTIVIDADES OPEN BRIDGE COVID-19</a:t>
            </a:r>
          </a:p>
        </p:txBody>
      </p:sp>
      <p:cxnSp>
        <p:nvCxnSpPr>
          <p:cNvPr id="11" name="2 Conector recto">
            <a:extLst>
              <a:ext uri="{FF2B5EF4-FFF2-40B4-BE49-F238E27FC236}">
                <a16:creationId xmlns:a16="http://schemas.microsoft.com/office/drawing/2014/main" id="{2B878AC5-27B8-EC4E-8A1A-658201CD896F}"/>
              </a:ext>
            </a:extLst>
          </p:cNvPr>
          <p:cNvCxnSpPr>
            <a:cxnSpLocks/>
          </p:cNvCxnSpPr>
          <p:nvPr/>
        </p:nvCxnSpPr>
        <p:spPr>
          <a:xfrm>
            <a:off x="2391964" y="450887"/>
            <a:ext cx="5311547"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3" name="Tabla 2">
            <a:extLst>
              <a:ext uri="{FF2B5EF4-FFF2-40B4-BE49-F238E27FC236}">
                <a16:creationId xmlns:a16="http://schemas.microsoft.com/office/drawing/2014/main" id="{E8A147C9-E421-0F4E-AC0E-B79A92D4A177}"/>
              </a:ext>
            </a:extLst>
          </p:cNvPr>
          <p:cNvGraphicFramePr>
            <a:graphicFrameLocks noGrp="1"/>
          </p:cNvGraphicFramePr>
          <p:nvPr>
            <p:extLst>
              <p:ext uri="{D42A27DB-BD31-4B8C-83A1-F6EECF244321}">
                <p14:modId xmlns:p14="http://schemas.microsoft.com/office/powerpoint/2010/main" val="425538638"/>
              </p:ext>
            </p:extLst>
          </p:nvPr>
        </p:nvGraphicFramePr>
        <p:xfrm>
          <a:off x="3954371" y="1493912"/>
          <a:ext cx="7111197" cy="4015764"/>
        </p:xfrm>
        <a:graphic>
          <a:graphicData uri="http://schemas.openxmlformats.org/drawingml/2006/table">
            <a:tbl>
              <a:tblPr firstRow="1" bandRow="1">
                <a:tableStyleId>{5C22544A-7EE6-4342-B048-85BDC9FD1C3A}</a:tableStyleId>
              </a:tblPr>
              <a:tblGrid>
                <a:gridCol w="790133">
                  <a:extLst>
                    <a:ext uri="{9D8B030D-6E8A-4147-A177-3AD203B41FA5}">
                      <a16:colId xmlns:a16="http://schemas.microsoft.com/office/drawing/2014/main" val="3217756981"/>
                    </a:ext>
                  </a:extLst>
                </a:gridCol>
                <a:gridCol w="790133">
                  <a:extLst>
                    <a:ext uri="{9D8B030D-6E8A-4147-A177-3AD203B41FA5}">
                      <a16:colId xmlns:a16="http://schemas.microsoft.com/office/drawing/2014/main" val="834986518"/>
                    </a:ext>
                  </a:extLst>
                </a:gridCol>
                <a:gridCol w="790133">
                  <a:extLst>
                    <a:ext uri="{9D8B030D-6E8A-4147-A177-3AD203B41FA5}">
                      <a16:colId xmlns:a16="http://schemas.microsoft.com/office/drawing/2014/main" val="943094033"/>
                    </a:ext>
                  </a:extLst>
                </a:gridCol>
                <a:gridCol w="790133">
                  <a:extLst>
                    <a:ext uri="{9D8B030D-6E8A-4147-A177-3AD203B41FA5}">
                      <a16:colId xmlns:a16="http://schemas.microsoft.com/office/drawing/2014/main" val="2522355483"/>
                    </a:ext>
                  </a:extLst>
                </a:gridCol>
                <a:gridCol w="790133">
                  <a:extLst>
                    <a:ext uri="{9D8B030D-6E8A-4147-A177-3AD203B41FA5}">
                      <a16:colId xmlns:a16="http://schemas.microsoft.com/office/drawing/2014/main" val="2345976534"/>
                    </a:ext>
                  </a:extLst>
                </a:gridCol>
                <a:gridCol w="790133">
                  <a:extLst>
                    <a:ext uri="{9D8B030D-6E8A-4147-A177-3AD203B41FA5}">
                      <a16:colId xmlns:a16="http://schemas.microsoft.com/office/drawing/2014/main" val="2773983037"/>
                    </a:ext>
                  </a:extLst>
                </a:gridCol>
                <a:gridCol w="790133">
                  <a:extLst>
                    <a:ext uri="{9D8B030D-6E8A-4147-A177-3AD203B41FA5}">
                      <a16:colId xmlns:a16="http://schemas.microsoft.com/office/drawing/2014/main" val="3630844914"/>
                    </a:ext>
                  </a:extLst>
                </a:gridCol>
                <a:gridCol w="790133">
                  <a:extLst>
                    <a:ext uri="{9D8B030D-6E8A-4147-A177-3AD203B41FA5}">
                      <a16:colId xmlns:a16="http://schemas.microsoft.com/office/drawing/2014/main" val="2756239091"/>
                    </a:ext>
                  </a:extLst>
                </a:gridCol>
                <a:gridCol w="790133">
                  <a:extLst>
                    <a:ext uri="{9D8B030D-6E8A-4147-A177-3AD203B41FA5}">
                      <a16:colId xmlns:a16="http://schemas.microsoft.com/office/drawing/2014/main" val="3967780254"/>
                    </a:ext>
                  </a:extLst>
                </a:gridCol>
              </a:tblGrid>
              <a:tr h="4015764">
                <a:tc>
                  <a:txBody>
                    <a:bodyPr/>
                    <a:lstStyle/>
                    <a:p>
                      <a:endParaRPr lang="es-ES_tradnl" dirty="0"/>
                    </a:p>
                  </a:txBody>
                  <a:tcPr>
                    <a:lnR w="12700" cap="flat" cmpd="sng" algn="ctr">
                      <a:solidFill>
                        <a:schemeClr val="tx1"/>
                      </a:solidFill>
                      <a:prstDash val="solid"/>
                      <a:round/>
                      <a:headEnd type="none" w="med" len="med"/>
                      <a:tailEnd type="none" w="med" len="med"/>
                    </a:lnR>
                    <a:noFill/>
                  </a:tcPr>
                </a:tc>
                <a:tc>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extLst>
                  <a:ext uri="{0D108BD9-81ED-4DB2-BD59-A6C34878D82A}">
                    <a16:rowId xmlns:a16="http://schemas.microsoft.com/office/drawing/2014/main" val="1268852800"/>
                  </a:ext>
                </a:extLst>
              </a:tr>
            </a:tbl>
          </a:graphicData>
        </a:graphic>
      </p:graphicFrame>
      <p:grpSp>
        <p:nvGrpSpPr>
          <p:cNvPr id="25" name="Grupo 24">
            <a:extLst>
              <a:ext uri="{FF2B5EF4-FFF2-40B4-BE49-F238E27FC236}">
                <a16:creationId xmlns:a16="http://schemas.microsoft.com/office/drawing/2014/main" id="{4D403143-D67D-A948-AB34-E7304DBE2892}"/>
              </a:ext>
            </a:extLst>
          </p:cNvPr>
          <p:cNvGrpSpPr/>
          <p:nvPr/>
        </p:nvGrpSpPr>
        <p:grpSpPr>
          <a:xfrm>
            <a:off x="4437466" y="641370"/>
            <a:ext cx="6962983" cy="806051"/>
            <a:chOff x="4717184" y="1017624"/>
            <a:chExt cx="6962983" cy="806051"/>
          </a:xfrm>
        </p:grpSpPr>
        <p:grpSp>
          <p:nvGrpSpPr>
            <p:cNvPr id="7" name="Grupo 6">
              <a:extLst>
                <a:ext uri="{FF2B5EF4-FFF2-40B4-BE49-F238E27FC236}">
                  <a16:creationId xmlns:a16="http://schemas.microsoft.com/office/drawing/2014/main" id="{15C4CD40-73AC-9646-A427-27FE88A07E08}"/>
                </a:ext>
              </a:extLst>
            </p:cNvPr>
            <p:cNvGrpSpPr/>
            <p:nvPr/>
          </p:nvGrpSpPr>
          <p:grpSpPr>
            <a:xfrm>
              <a:off x="4717184" y="1400442"/>
              <a:ext cx="6962983" cy="423233"/>
              <a:chOff x="4124517" y="1308724"/>
              <a:chExt cx="6962983" cy="423233"/>
            </a:xfrm>
          </p:grpSpPr>
          <p:sp>
            <p:nvSpPr>
              <p:cNvPr id="10" name="CuadroTexto 9">
                <a:extLst>
                  <a:ext uri="{FF2B5EF4-FFF2-40B4-BE49-F238E27FC236}">
                    <a16:creationId xmlns:a16="http://schemas.microsoft.com/office/drawing/2014/main" id="{9677AA72-ED36-2049-99BE-B34FA8CA14FD}"/>
                  </a:ext>
                </a:extLst>
              </p:cNvPr>
              <p:cNvSpPr txBox="1"/>
              <p:nvPr/>
            </p:nvSpPr>
            <p:spPr>
              <a:xfrm>
                <a:off x="4124517" y="1347469"/>
                <a:ext cx="705888" cy="369332"/>
              </a:xfrm>
              <a:prstGeom prst="rect">
                <a:avLst/>
              </a:prstGeom>
              <a:noFill/>
            </p:spPr>
            <p:txBody>
              <a:bodyPr wrap="square" rtlCol="0">
                <a:spAutoFit/>
              </a:bodyPr>
              <a:lstStyle/>
              <a:p>
                <a:r>
                  <a:rPr lang="es-ES_tradnl" dirty="0">
                    <a:latin typeface="+mj-lt"/>
                  </a:rPr>
                  <a:t>Mayo</a:t>
                </a:r>
              </a:p>
            </p:txBody>
          </p:sp>
          <p:sp>
            <p:nvSpPr>
              <p:cNvPr id="12" name="CuadroTexto 11">
                <a:extLst>
                  <a:ext uri="{FF2B5EF4-FFF2-40B4-BE49-F238E27FC236}">
                    <a16:creationId xmlns:a16="http://schemas.microsoft.com/office/drawing/2014/main" id="{56D56DFE-4CB2-B342-A33E-CEAF00E20FA0}"/>
                  </a:ext>
                </a:extLst>
              </p:cNvPr>
              <p:cNvSpPr txBox="1"/>
              <p:nvPr/>
            </p:nvSpPr>
            <p:spPr>
              <a:xfrm>
                <a:off x="5683606" y="1312495"/>
                <a:ext cx="705888" cy="369332"/>
              </a:xfrm>
              <a:prstGeom prst="rect">
                <a:avLst/>
              </a:prstGeom>
              <a:noFill/>
            </p:spPr>
            <p:txBody>
              <a:bodyPr wrap="square" rtlCol="0">
                <a:spAutoFit/>
              </a:bodyPr>
              <a:lstStyle/>
              <a:p>
                <a:r>
                  <a:rPr lang="es-ES_tradnl" dirty="0">
                    <a:latin typeface="+mj-lt"/>
                  </a:rPr>
                  <a:t>Junio</a:t>
                </a:r>
              </a:p>
            </p:txBody>
          </p:sp>
          <p:sp>
            <p:nvSpPr>
              <p:cNvPr id="13" name="CuadroTexto 12">
                <a:extLst>
                  <a:ext uri="{FF2B5EF4-FFF2-40B4-BE49-F238E27FC236}">
                    <a16:creationId xmlns:a16="http://schemas.microsoft.com/office/drawing/2014/main" id="{ED680F89-579E-7146-8A1E-E6726D5EFC15}"/>
                  </a:ext>
                </a:extLst>
              </p:cNvPr>
              <p:cNvSpPr txBox="1"/>
              <p:nvPr/>
            </p:nvSpPr>
            <p:spPr>
              <a:xfrm>
                <a:off x="7276779" y="1362625"/>
                <a:ext cx="705888" cy="369332"/>
              </a:xfrm>
              <a:prstGeom prst="rect">
                <a:avLst/>
              </a:prstGeom>
              <a:noFill/>
            </p:spPr>
            <p:txBody>
              <a:bodyPr wrap="square" rtlCol="0">
                <a:spAutoFit/>
              </a:bodyPr>
              <a:lstStyle/>
              <a:p>
                <a:r>
                  <a:rPr lang="es-ES_tradnl" dirty="0">
                    <a:latin typeface="+mj-lt"/>
                  </a:rPr>
                  <a:t>Julio</a:t>
                </a:r>
              </a:p>
            </p:txBody>
          </p:sp>
          <p:sp>
            <p:nvSpPr>
              <p:cNvPr id="14" name="CuadroTexto 13">
                <a:extLst>
                  <a:ext uri="{FF2B5EF4-FFF2-40B4-BE49-F238E27FC236}">
                    <a16:creationId xmlns:a16="http://schemas.microsoft.com/office/drawing/2014/main" id="{D27FA814-1C1F-9346-83C2-842570B142FD}"/>
                  </a:ext>
                </a:extLst>
              </p:cNvPr>
              <p:cNvSpPr txBox="1"/>
              <p:nvPr/>
            </p:nvSpPr>
            <p:spPr>
              <a:xfrm>
                <a:off x="8835868" y="1341728"/>
                <a:ext cx="641521" cy="369332"/>
              </a:xfrm>
              <a:prstGeom prst="rect">
                <a:avLst/>
              </a:prstGeom>
              <a:noFill/>
            </p:spPr>
            <p:txBody>
              <a:bodyPr wrap="square" rtlCol="0">
                <a:spAutoFit/>
              </a:bodyPr>
              <a:lstStyle/>
              <a:p>
                <a:r>
                  <a:rPr lang="es-ES_tradnl" dirty="0">
                    <a:latin typeface="+mj-lt"/>
                  </a:rPr>
                  <a:t>Ago.</a:t>
                </a:r>
              </a:p>
            </p:txBody>
          </p:sp>
          <p:sp>
            <p:nvSpPr>
              <p:cNvPr id="15" name="CuadroTexto 14">
                <a:extLst>
                  <a:ext uri="{FF2B5EF4-FFF2-40B4-BE49-F238E27FC236}">
                    <a16:creationId xmlns:a16="http://schemas.microsoft.com/office/drawing/2014/main" id="{7DF08A99-5621-364A-BD94-EE93111A4CDD}"/>
                  </a:ext>
                </a:extLst>
              </p:cNvPr>
              <p:cNvSpPr txBox="1"/>
              <p:nvPr/>
            </p:nvSpPr>
            <p:spPr>
              <a:xfrm>
                <a:off x="10381612" y="1308724"/>
                <a:ext cx="705888" cy="369332"/>
              </a:xfrm>
              <a:prstGeom prst="rect">
                <a:avLst/>
              </a:prstGeom>
              <a:noFill/>
            </p:spPr>
            <p:txBody>
              <a:bodyPr wrap="square" rtlCol="0">
                <a:spAutoFit/>
              </a:bodyPr>
              <a:lstStyle/>
              <a:p>
                <a:r>
                  <a:rPr lang="es-ES_tradnl" dirty="0">
                    <a:latin typeface="+mj-lt"/>
                  </a:rPr>
                  <a:t>Sept.</a:t>
                </a:r>
              </a:p>
            </p:txBody>
          </p:sp>
        </p:grpSp>
        <p:sp>
          <p:nvSpPr>
            <p:cNvPr id="22" name="Rectángulo 21">
              <a:extLst>
                <a:ext uri="{FF2B5EF4-FFF2-40B4-BE49-F238E27FC236}">
                  <a16:creationId xmlns:a16="http://schemas.microsoft.com/office/drawing/2014/main" id="{EFF78730-21ED-F149-8BEA-5DAB824BE6A2}"/>
                </a:ext>
              </a:extLst>
            </p:cNvPr>
            <p:cNvSpPr/>
            <p:nvPr/>
          </p:nvSpPr>
          <p:spPr>
            <a:xfrm>
              <a:off x="8121781" y="1017624"/>
              <a:ext cx="652743" cy="369332"/>
            </a:xfrm>
            <a:prstGeom prst="rect">
              <a:avLst/>
            </a:prstGeom>
          </p:spPr>
          <p:txBody>
            <a:bodyPr wrap="none">
              <a:spAutoFit/>
            </a:bodyPr>
            <a:lstStyle/>
            <a:p>
              <a:r>
                <a:rPr lang="es-CL" b="1" dirty="0">
                  <a:solidFill>
                    <a:srgbClr val="009ED0"/>
                  </a:solidFill>
                  <a:latin typeface="Segoe UI Black" panose="020B0A02040204020203" pitchFamily="34" charset="0"/>
                </a:rPr>
                <a:t>2020</a:t>
              </a:r>
              <a:endParaRPr lang="es-ES_tradnl" dirty="0"/>
            </a:p>
          </p:txBody>
        </p:sp>
      </p:grpSp>
      <p:grpSp>
        <p:nvGrpSpPr>
          <p:cNvPr id="42" name="Grupo 41">
            <a:extLst>
              <a:ext uri="{FF2B5EF4-FFF2-40B4-BE49-F238E27FC236}">
                <a16:creationId xmlns:a16="http://schemas.microsoft.com/office/drawing/2014/main" id="{5D5D223C-AC2C-2B42-A892-6E8ADEFEFD6E}"/>
              </a:ext>
            </a:extLst>
          </p:cNvPr>
          <p:cNvGrpSpPr/>
          <p:nvPr/>
        </p:nvGrpSpPr>
        <p:grpSpPr>
          <a:xfrm>
            <a:off x="2293624" y="1505861"/>
            <a:ext cx="2416175" cy="4065745"/>
            <a:chOff x="2293624" y="1789199"/>
            <a:chExt cx="2416175" cy="4065745"/>
          </a:xfrm>
        </p:grpSpPr>
        <p:sp>
          <p:nvSpPr>
            <p:cNvPr id="26" name="CuadroTexto 25">
              <a:extLst>
                <a:ext uri="{FF2B5EF4-FFF2-40B4-BE49-F238E27FC236}">
                  <a16:creationId xmlns:a16="http://schemas.microsoft.com/office/drawing/2014/main" id="{DDCF25EC-997F-5B41-96B3-EA03423B3A55}"/>
                </a:ext>
              </a:extLst>
            </p:cNvPr>
            <p:cNvSpPr txBox="1"/>
            <p:nvPr/>
          </p:nvSpPr>
          <p:spPr>
            <a:xfrm>
              <a:off x="2358251" y="1789199"/>
              <a:ext cx="2138687" cy="353943"/>
            </a:xfrm>
            <a:prstGeom prst="rect">
              <a:avLst/>
            </a:prstGeom>
            <a:noFill/>
          </p:spPr>
          <p:txBody>
            <a:bodyPr wrap="square" rtlCol="0">
              <a:spAutoFit/>
            </a:bodyPr>
            <a:lstStyle/>
            <a:p>
              <a:r>
                <a:rPr lang="es-ES_tradnl" sz="1700" dirty="0">
                  <a:latin typeface="+mj-lt"/>
                </a:rPr>
                <a:t>Postulaciones</a:t>
              </a:r>
            </a:p>
          </p:txBody>
        </p:sp>
        <p:sp>
          <p:nvSpPr>
            <p:cNvPr id="27" name="CuadroTexto 26">
              <a:extLst>
                <a:ext uri="{FF2B5EF4-FFF2-40B4-BE49-F238E27FC236}">
                  <a16:creationId xmlns:a16="http://schemas.microsoft.com/office/drawing/2014/main" id="{5EB7BBCD-3654-1F42-8FB3-E2008AB864C6}"/>
                </a:ext>
              </a:extLst>
            </p:cNvPr>
            <p:cNvSpPr txBox="1"/>
            <p:nvPr/>
          </p:nvSpPr>
          <p:spPr>
            <a:xfrm>
              <a:off x="2347322" y="2176448"/>
              <a:ext cx="2362477" cy="1400383"/>
            </a:xfrm>
            <a:prstGeom prst="rect">
              <a:avLst/>
            </a:prstGeom>
            <a:noFill/>
          </p:spPr>
          <p:txBody>
            <a:bodyPr wrap="square" rtlCol="0">
              <a:spAutoFit/>
            </a:bodyPr>
            <a:lstStyle/>
            <a:p>
              <a:r>
                <a:rPr lang="es-ES_tradnl" sz="1700" dirty="0">
                  <a:latin typeface="+mj-lt"/>
                </a:rPr>
                <a:t>Evaluación propuestas</a:t>
              </a:r>
            </a:p>
            <a:p>
              <a:r>
                <a:rPr lang="es-ES_tradnl" sz="1700" dirty="0">
                  <a:latin typeface="+mj-lt"/>
                </a:rPr>
                <a:t>Etapa I (formulario)</a:t>
              </a:r>
            </a:p>
            <a:p>
              <a:endParaRPr lang="es-ES_tradnl" sz="1700" dirty="0">
                <a:latin typeface="+mj-lt"/>
              </a:endParaRPr>
            </a:p>
            <a:p>
              <a:r>
                <a:rPr lang="es-ES_tradnl" sz="1700" dirty="0">
                  <a:latin typeface="+mj-lt"/>
                </a:rPr>
                <a:t>Evaluación propuestas</a:t>
              </a:r>
            </a:p>
            <a:p>
              <a:r>
                <a:rPr lang="es-ES_tradnl" sz="1700" dirty="0">
                  <a:latin typeface="+mj-lt"/>
                </a:rPr>
                <a:t>Etapa II (presentaciones)</a:t>
              </a:r>
            </a:p>
          </p:txBody>
        </p:sp>
        <p:sp>
          <p:nvSpPr>
            <p:cNvPr id="28" name="CuadroTexto 27">
              <a:extLst>
                <a:ext uri="{FF2B5EF4-FFF2-40B4-BE49-F238E27FC236}">
                  <a16:creationId xmlns:a16="http://schemas.microsoft.com/office/drawing/2014/main" id="{1CB7D87E-9460-3342-A578-E8EC9064A877}"/>
                </a:ext>
              </a:extLst>
            </p:cNvPr>
            <p:cNvSpPr txBox="1"/>
            <p:nvPr/>
          </p:nvSpPr>
          <p:spPr>
            <a:xfrm>
              <a:off x="2293624" y="3657968"/>
              <a:ext cx="2280159" cy="353943"/>
            </a:xfrm>
            <a:prstGeom prst="rect">
              <a:avLst/>
            </a:prstGeom>
            <a:noFill/>
          </p:spPr>
          <p:txBody>
            <a:bodyPr wrap="square" rtlCol="0">
              <a:spAutoFit/>
            </a:bodyPr>
            <a:lstStyle/>
            <a:p>
              <a:r>
                <a:rPr lang="es-ES_tradnl" sz="1700" dirty="0">
                  <a:latin typeface="+mj-lt"/>
                </a:rPr>
                <a:t>Publicación resultados</a:t>
              </a:r>
            </a:p>
          </p:txBody>
        </p:sp>
        <p:sp>
          <p:nvSpPr>
            <p:cNvPr id="31" name="CuadroTexto 30">
              <a:extLst>
                <a:ext uri="{FF2B5EF4-FFF2-40B4-BE49-F238E27FC236}">
                  <a16:creationId xmlns:a16="http://schemas.microsoft.com/office/drawing/2014/main" id="{D5B3513A-FBD2-DE4F-A2A4-96007E707245}"/>
                </a:ext>
              </a:extLst>
            </p:cNvPr>
            <p:cNvSpPr txBox="1"/>
            <p:nvPr/>
          </p:nvSpPr>
          <p:spPr>
            <a:xfrm>
              <a:off x="2323928" y="4155578"/>
              <a:ext cx="2280159" cy="877163"/>
            </a:xfrm>
            <a:prstGeom prst="rect">
              <a:avLst/>
            </a:prstGeom>
            <a:noFill/>
          </p:spPr>
          <p:txBody>
            <a:bodyPr wrap="square" rtlCol="0">
              <a:spAutoFit/>
            </a:bodyPr>
            <a:lstStyle/>
            <a:p>
              <a:r>
                <a:rPr lang="es-ES_tradnl" sz="1700" dirty="0">
                  <a:latin typeface="+mj-lt"/>
                </a:rPr>
                <a:t>Desarrollo y ejecución de Plan de Actividades y Company Set-up</a:t>
              </a:r>
            </a:p>
          </p:txBody>
        </p:sp>
        <p:sp>
          <p:nvSpPr>
            <p:cNvPr id="32" name="CuadroTexto 31">
              <a:extLst>
                <a:ext uri="{FF2B5EF4-FFF2-40B4-BE49-F238E27FC236}">
                  <a16:creationId xmlns:a16="http://schemas.microsoft.com/office/drawing/2014/main" id="{7AC38B74-6BA0-F44D-9FFF-78BD5639C7DD}"/>
                </a:ext>
              </a:extLst>
            </p:cNvPr>
            <p:cNvSpPr txBox="1"/>
            <p:nvPr/>
          </p:nvSpPr>
          <p:spPr>
            <a:xfrm>
              <a:off x="2323929" y="5239391"/>
              <a:ext cx="2280159" cy="615553"/>
            </a:xfrm>
            <a:prstGeom prst="rect">
              <a:avLst/>
            </a:prstGeom>
            <a:noFill/>
          </p:spPr>
          <p:txBody>
            <a:bodyPr wrap="square" rtlCol="0">
              <a:spAutoFit/>
            </a:bodyPr>
            <a:lstStyle/>
            <a:p>
              <a:r>
                <a:rPr lang="es-ES_tradnl" sz="1700" dirty="0">
                  <a:latin typeface="+mj-lt"/>
                </a:rPr>
                <a:t>Inicio etapa Plan de Trabajo e Inversión</a:t>
              </a:r>
            </a:p>
          </p:txBody>
        </p:sp>
      </p:grpSp>
      <p:grpSp>
        <p:nvGrpSpPr>
          <p:cNvPr id="6" name="Grupo 5">
            <a:extLst>
              <a:ext uri="{FF2B5EF4-FFF2-40B4-BE49-F238E27FC236}">
                <a16:creationId xmlns:a16="http://schemas.microsoft.com/office/drawing/2014/main" id="{768CB250-3165-C74E-9D70-528439803633}"/>
              </a:ext>
            </a:extLst>
          </p:cNvPr>
          <p:cNvGrpSpPr/>
          <p:nvPr/>
        </p:nvGrpSpPr>
        <p:grpSpPr>
          <a:xfrm>
            <a:off x="4866539" y="1388091"/>
            <a:ext cx="6401121" cy="3981473"/>
            <a:chOff x="4866539" y="1388091"/>
            <a:chExt cx="6401121" cy="3981473"/>
          </a:xfrm>
        </p:grpSpPr>
        <p:grpSp>
          <p:nvGrpSpPr>
            <p:cNvPr id="43" name="Grupo 42">
              <a:extLst>
                <a:ext uri="{FF2B5EF4-FFF2-40B4-BE49-F238E27FC236}">
                  <a16:creationId xmlns:a16="http://schemas.microsoft.com/office/drawing/2014/main" id="{AFE9D4CE-2907-F244-9737-DB5326BC7CDC}"/>
                </a:ext>
              </a:extLst>
            </p:cNvPr>
            <p:cNvGrpSpPr/>
            <p:nvPr/>
          </p:nvGrpSpPr>
          <p:grpSpPr>
            <a:xfrm>
              <a:off x="5069208" y="1642930"/>
              <a:ext cx="6198452" cy="3726634"/>
              <a:chOff x="5261114" y="1796584"/>
              <a:chExt cx="6198452" cy="3726634"/>
            </a:xfrm>
          </p:grpSpPr>
          <p:sp>
            <p:nvSpPr>
              <p:cNvPr id="34" name="Rectángulo redondeado 33">
                <a:extLst>
                  <a:ext uri="{FF2B5EF4-FFF2-40B4-BE49-F238E27FC236}">
                    <a16:creationId xmlns:a16="http://schemas.microsoft.com/office/drawing/2014/main" id="{E7205502-99A8-3142-B68D-7935AC85796D}"/>
                  </a:ext>
                </a:extLst>
              </p:cNvPr>
              <p:cNvSpPr/>
              <p:nvPr/>
            </p:nvSpPr>
            <p:spPr>
              <a:xfrm>
                <a:off x="5261114" y="1796584"/>
                <a:ext cx="583096" cy="184166"/>
              </a:xfrm>
              <a:prstGeom prst="roundRect">
                <a:avLst/>
              </a:prstGeom>
              <a:solidFill>
                <a:srgbClr val="009ED0"/>
              </a:solidFill>
              <a:ln>
                <a:solidFill>
                  <a:srgbClr val="009ED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35" name="Rectángulo redondeado 34">
                <a:extLst>
                  <a:ext uri="{FF2B5EF4-FFF2-40B4-BE49-F238E27FC236}">
                    <a16:creationId xmlns:a16="http://schemas.microsoft.com/office/drawing/2014/main" id="{52B487CB-5D69-4F46-BF14-9376561B61B3}"/>
                  </a:ext>
                </a:extLst>
              </p:cNvPr>
              <p:cNvSpPr/>
              <p:nvPr/>
            </p:nvSpPr>
            <p:spPr>
              <a:xfrm>
                <a:off x="5890969" y="2359469"/>
                <a:ext cx="263296" cy="242209"/>
              </a:xfrm>
              <a:prstGeom prst="roundRect">
                <a:avLst/>
              </a:prstGeom>
              <a:solidFill>
                <a:srgbClr val="009ED0"/>
              </a:solidFill>
              <a:ln>
                <a:solidFill>
                  <a:srgbClr val="009ED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36" name="Rectángulo redondeado 35">
                <a:extLst>
                  <a:ext uri="{FF2B5EF4-FFF2-40B4-BE49-F238E27FC236}">
                    <a16:creationId xmlns:a16="http://schemas.microsoft.com/office/drawing/2014/main" id="{BEDC1AB4-392C-D347-B2B0-8F3BD504720D}"/>
                  </a:ext>
                </a:extLst>
              </p:cNvPr>
              <p:cNvSpPr/>
              <p:nvPr/>
            </p:nvSpPr>
            <p:spPr>
              <a:xfrm>
                <a:off x="6075713" y="3040022"/>
                <a:ext cx="78552" cy="251329"/>
              </a:xfrm>
              <a:prstGeom prst="roundRect">
                <a:avLst/>
              </a:prstGeom>
              <a:solidFill>
                <a:srgbClr val="009ED0"/>
              </a:solidFill>
              <a:ln>
                <a:solidFill>
                  <a:srgbClr val="009ED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37" name="Rectángulo redondeado 36">
                <a:extLst>
                  <a:ext uri="{FF2B5EF4-FFF2-40B4-BE49-F238E27FC236}">
                    <a16:creationId xmlns:a16="http://schemas.microsoft.com/office/drawing/2014/main" id="{94B24B34-BA7F-F84B-AFBF-0BB41D99C3FA}"/>
                  </a:ext>
                </a:extLst>
              </p:cNvPr>
              <p:cNvSpPr/>
              <p:nvPr/>
            </p:nvSpPr>
            <p:spPr>
              <a:xfrm flipH="1">
                <a:off x="6193770" y="3567863"/>
                <a:ext cx="45719" cy="272954"/>
              </a:xfrm>
              <a:prstGeom prst="roundRect">
                <a:avLst/>
              </a:prstGeom>
              <a:solidFill>
                <a:srgbClr val="009ED0"/>
              </a:solidFill>
              <a:ln>
                <a:solidFill>
                  <a:srgbClr val="009ED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38" name="Rectángulo redondeado 37">
                <a:extLst>
                  <a:ext uri="{FF2B5EF4-FFF2-40B4-BE49-F238E27FC236}">
                    <a16:creationId xmlns:a16="http://schemas.microsoft.com/office/drawing/2014/main" id="{C5D616B9-4873-BF44-9752-921566EFFF8F}"/>
                  </a:ext>
                </a:extLst>
              </p:cNvPr>
              <p:cNvSpPr/>
              <p:nvPr/>
            </p:nvSpPr>
            <p:spPr>
              <a:xfrm>
                <a:off x="6333534" y="4251498"/>
                <a:ext cx="4053612" cy="231156"/>
              </a:xfrm>
              <a:prstGeom prst="roundRect">
                <a:avLst/>
              </a:prstGeom>
              <a:solidFill>
                <a:srgbClr val="009ED0"/>
              </a:solidFill>
              <a:ln>
                <a:solidFill>
                  <a:srgbClr val="009ED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40" name="Rectángulo redondeado 39">
                <a:extLst>
                  <a:ext uri="{FF2B5EF4-FFF2-40B4-BE49-F238E27FC236}">
                    <a16:creationId xmlns:a16="http://schemas.microsoft.com/office/drawing/2014/main" id="{AE253B3A-9195-FB4C-84F6-EE20245C05AF}"/>
                  </a:ext>
                </a:extLst>
              </p:cNvPr>
              <p:cNvSpPr/>
              <p:nvPr/>
            </p:nvSpPr>
            <p:spPr>
              <a:xfrm>
                <a:off x="10288728" y="5287999"/>
                <a:ext cx="1170838" cy="235219"/>
              </a:xfrm>
              <a:prstGeom prst="roundRect">
                <a:avLst/>
              </a:prstGeom>
              <a:solidFill>
                <a:srgbClr val="009ED0"/>
              </a:solidFill>
              <a:ln>
                <a:solidFill>
                  <a:srgbClr val="009ED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grpSp>
        <p:sp>
          <p:nvSpPr>
            <p:cNvPr id="4" name="CuadroTexto 3">
              <a:extLst>
                <a:ext uri="{FF2B5EF4-FFF2-40B4-BE49-F238E27FC236}">
                  <a16:creationId xmlns:a16="http://schemas.microsoft.com/office/drawing/2014/main" id="{32DBFBC7-58D0-0E4E-B63F-CD407125A2BF}"/>
                </a:ext>
              </a:extLst>
            </p:cNvPr>
            <p:cNvSpPr txBox="1"/>
            <p:nvPr/>
          </p:nvSpPr>
          <p:spPr>
            <a:xfrm>
              <a:off x="4866539" y="1391670"/>
              <a:ext cx="238539" cy="353943"/>
            </a:xfrm>
            <a:prstGeom prst="rect">
              <a:avLst/>
            </a:prstGeom>
            <a:noFill/>
          </p:spPr>
          <p:txBody>
            <a:bodyPr wrap="square" rtlCol="0">
              <a:spAutoFit/>
            </a:bodyPr>
            <a:lstStyle/>
            <a:p>
              <a:r>
                <a:rPr lang="es-ES_tradnl" sz="1700" dirty="0">
                  <a:latin typeface="+mj-lt"/>
                </a:rPr>
                <a:t>6</a:t>
              </a:r>
            </a:p>
          </p:txBody>
        </p:sp>
        <p:sp>
          <p:nvSpPr>
            <p:cNvPr id="44" name="CuadroTexto 43">
              <a:extLst>
                <a:ext uri="{FF2B5EF4-FFF2-40B4-BE49-F238E27FC236}">
                  <a16:creationId xmlns:a16="http://schemas.microsoft.com/office/drawing/2014/main" id="{AE3254E9-0C33-B44C-BC3D-6D1B2A853A91}"/>
                </a:ext>
              </a:extLst>
            </p:cNvPr>
            <p:cNvSpPr txBox="1"/>
            <p:nvPr/>
          </p:nvSpPr>
          <p:spPr>
            <a:xfrm>
              <a:off x="5561860" y="1388091"/>
              <a:ext cx="440004" cy="353943"/>
            </a:xfrm>
            <a:prstGeom prst="rect">
              <a:avLst/>
            </a:prstGeom>
            <a:noFill/>
          </p:spPr>
          <p:txBody>
            <a:bodyPr wrap="square" rtlCol="0">
              <a:spAutoFit/>
            </a:bodyPr>
            <a:lstStyle/>
            <a:p>
              <a:r>
                <a:rPr lang="es-ES_tradnl" sz="1700" dirty="0">
                  <a:latin typeface="+mj-lt"/>
                </a:rPr>
                <a:t>18</a:t>
              </a:r>
            </a:p>
          </p:txBody>
        </p:sp>
        <p:sp>
          <p:nvSpPr>
            <p:cNvPr id="46" name="CuadroTexto 45">
              <a:extLst>
                <a:ext uri="{FF2B5EF4-FFF2-40B4-BE49-F238E27FC236}">
                  <a16:creationId xmlns:a16="http://schemas.microsoft.com/office/drawing/2014/main" id="{ED23BC26-5E5A-9948-BFB0-09B79588A3DC}"/>
                </a:ext>
              </a:extLst>
            </p:cNvPr>
            <p:cNvSpPr txBox="1"/>
            <p:nvPr/>
          </p:nvSpPr>
          <p:spPr>
            <a:xfrm>
              <a:off x="5478143" y="1927488"/>
              <a:ext cx="440004" cy="353943"/>
            </a:xfrm>
            <a:prstGeom prst="rect">
              <a:avLst/>
            </a:prstGeom>
            <a:noFill/>
          </p:spPr>
          <p:txBody>
            <a:bodyPr wrap="square" rtlCol="0">
              <a:spAutoFit/>
            </a:bodyPr>
            <a:lstStyle/>
            <a:p>
              <a:r>
                <a:rPr lang="es-ES_tradnl" sz="1700" dirty="0">
                  <a:latin typeface="+mj-lt"/>
                </a:rPr>
                <a:t>19</a:t>
              </a:r>
            </a:p>
          </p:txBody>
        </p:sp>
        <p:sp>
          <p:nvSpPr>
            <p:cNvPr id="47" name="CuadroTexto 46">
              <a:extLst>
                <a:ext uri="{FF2B5EF4-FFF2-40B4-BE49-F238E27FC236}">
                  <a16:creationId xmlns:a16="http://schemas.microsoft.com/office/drawing/2014/main" id="{FB1CB883-D188-604E-AF42-6F5130D76055}"/>
                </a:ext>
              </a:extLst>
            </p:cNvPr>
            <p:cNvSpPr txBox="1"/>
            <p:nvPr/>
          </p:nvSpPr>
          <p:spPr>
            <a:xfrm>
              <a:off x="5701401" y="2612288"/>
              <a:ext cx="440004" cy="353943"/>
            </a:xfrm>
            <a:prstGeom prst="rect">
              <a:avLst/>
            </a:prstGeom>
            <a:noFill/>
          </p:spPr>
          <p:txBody>
            <a:bodyPr wrap="square" rtlCol="0">
              <a:spAutoFit/>
            </a:bodyPr>
            <a:lstStyle/>
            <a:p>
              <a:r>
                <a:rPr lang="es-ES_tradnl" sz="1700" dirty="0">
                  <a:latin typeface="+mj-lt"/>
                </a:rPr>
                <a:t>25</a:t>
              </a:r>
            </a:p>
          </p:txBody>
        </p:sp>
        <p:sp>
          <p:nvSpPr>
            <p:cNvPr id="48" name="CuadroTexto 47">
              <a:extLst>
                <a:ext uri="{FF2B5EF4-FFF2-40B4-BE49-F238E27FC236}">
                  <a16:creationId xmlns:a16="http://schemas.microsoft.com/office/drawing/2014/main" id="{D86D0635-551C-D740-B636-E08819A6C08B}"/>
                </a:ext>
              </a:extLst>
            </p:cNvPr>
            <p:cNvSpPr txBox="1"/>
            <p:nvPr/>
          </p:nvSpPr>
          <p:spPr>
            <a:xfrm>
              <a:off x="5876844" y="1925173"/>
              <a:ext cx="440004" cy="353943"/>
            </a:xfrm>
            <a:prstGeom prst="rect">
              <a:avLst/>
            </a:prstGeom>
            <a:noFill/>
          </p:spPr>
          <p:txBody>
            <a:bodyPr wrap="square" rtlCol="0">
              <a:spAutoFit/>
            </a:bodyPr>
            <a:lstStyle/>
            <a:p>
              <a:r>
                <a:rPr lang="es-ES_tradnl" sz="1700" dirty="0">
                  <a:latin typeface="+mj-lt"/>
                </a:rPr>
                <a:t>22</a:t>
              </a:r>
            </a:p>
          </p:txBody>
        </p:sp>
        <p:sp>
          <p:nvSpPr>
            <p:cNvPr id="49" name="CuadroTexto 48">
              <a:extLst>
                <a:ext uri="{FF2B5EF4-FFF2-40B4-BE49-F238E27FC236}">
                  <a16:creationId xmlns:a16="http://schemas.microsoft.com/office/drawing/2014/main" id="{A4CEDF6F-11AB-2C4E-ACAA-26B444D9803C}"/>
                </a:ext>
              </a:extLst>
            </p:cNvPr>
            <p:cNvSpPr txBox="1"/>
            <p:nvPr/>
          </p:nvSpPr>
          <p:spPr>
            <a:xfrm>
              <a:off x="5827581" y="3105849"/>
              <a:ext cx="440004" cy="353943"/>
            </a:xfrm>
            <a:prstGeom prst="rect">
              <a:avLst/>
            </a:prstGeom>
            <a:noFill/>
          </p:spPr>
          <p:txBody>
            <a:bodyPr wrap="square" rtlCol="0">
              <a:spAutoFit/>
            </a:bodyPr>
            <a:lstStyle/>
            <a:p>
              <a:r>
                <a:rPr lang="es-ES_tradnl" sz="1700" dirty="0">
                  <a:latin typeface="+mj-lt"/>
                </a:rPr>
                <a:t>25</a:t>
              </a:r>
            </a:p>
          </p:txBody>
        </p:sp>
        <p:sp>
          <p:nvSpPr>
            <p:cNvPr id="50" name="CuadroTexto 49">
              <a:extLst>
                <a:ext uri="{FF2B5EF4-FFF2-40B4-BE49-F238E27FC236}">
                  <a16:creationId xmlns:a16="http://schemas.microsoft.com/office/drawing/2014/main" id="{7707CDDC-2D9D-9443-9804-801FEA64B36E}"/>
                </a:ext>
              </a:extLst>
            </p:cNvPr>
            <p:cNvSpPr txBox="1"/>
            <p:nvPr/>
          </p:nvSpPr>
          <p:spPr>
            <a:xfrm>
              <a:off x="5843954" y="3829051"/>
              <a:ext cx="440004" cy="353943"/>
            </a:xfrm>
            <a:prstGeom prst="rect">
              <a:avLst/>
            </a:prstGeom>
            <a:noFill/>
          </p:spPr>
          <p:txBody>
            <a:bodyPr wrap="square" rtlCol="0">
              <a:spAutoFit/>
            </a:bodyPr>
            <a:lstStyle/>
            <a:p>
              <a:r>
                <a:rPr lang="es-ES_tradnl" sz="1700" dirty="0">
                  <a:latin typeface="+mj-lt"/>
                </a:rPr>
                <a:t>27</a:t>
              </a:r>
            </a:p>
          </p:txBody>
        </p:sp>
        <p:sp>
          <p:nvSpPr>
            <p:cNvPr id="51" name="CuadroTexto 50">
              <a:extLst>
                <a:ext uri="{FF2B5EF4-FFF2-40B4-BE49-F238E27FC236}">
                  <a16:creationId xmlns:a16="http://schemas.microsoft.com/office/drawing/2014/main" id="{B64B9469-2CBA-234D-B755-112A6DCE9580}"/>
                </a:ext>
              </a:extLst>
            </p:cNvPr>
            <p:cNvSpPr txBox="1"/>
            <p:nvPr/>
          </p:nvSpPr>
          <p:spPr>
            <a:xfrm>
              <a:off x="9875622" y="3743901"/>
              <a:ext cx="440004" cy="353943"/>
            </a:xfrm>
            <a:prstGeom prst="rect">
              <a:avLst/>
            </a:prstGeom>
            <a:noFill/>
          </p:spPr>
          <p:txBody>
            <a:bodyPr wrap="square" rtlCol="0">
              <a:spAutoFit/>
            </a:bodyPr>
            <a:lstStyle/>
            <a:p>
              <a:r>
                <a:rPr lang="es-ES_tradnl" sz="1700" dirty="0">
                  <a:latin typeface="+mj-lt"/>
                </a:rPr>
                <a:t>28</a:t>
              </a:r>
            </a:p>
          </p:txBody>
        </p:sp>
        <p:sp>
          <p:nvSpPr>
            <p:cNvPr id="52" name="CuadroTexto 51">
              <a:extLst>
                <a:ext uri="{FF2B5EF4-FFF2-40B4-BE49-F238E27FC236}">
                  <a16:creationId xmlns:a16="http://schemas.microsoft.com/office/drawing/2014/main" id="{3834680C-A601-9147-B390-7F28A23E1BAE}"/>
                </a:ext>
              </a:extLst>
            </p:cNvPr>
            <p:cNvSpPr txBox="1"/>
            <p:nvPr/>
          </p:nvSpPr>
          <p:spPr>
            <a:xfrm>
              <a:off x="9875622" y="4825572"/>
              <a:ext cx="440004" cy="353943"/>
            </a:xfrm>
            <a:prstGeom prst="rect">
              <a:avLst/>
            </a:prstGeom>
            <a:noFill/>
          </p:spPr>
          <p:txBody>
            <a:bodyPr wrap="square" rtlCol="0">
              <a:spAutoFit/>
            </a:bodyPr>
            <a:lstStyle/>
            <a:p>
              <a:r>
                <a:rPr lang="es-ES_tradnl" sz="1700" dirty="0">
                  <a:latin typeface="+mj-lt"/>
                </a:rPr>
                <a:t>31</a:t>
              </a:r>
            </a:p>
          </p:txBody>
        </p:sp>
      </p:grpSp>
    </p:spTree>
    <p:extLst>
      <p:ext uri="{BB962C8B-B14F-4D97-AF65-F5344CB8AC3E}">
        <p14:creationId xmlns:p14="http://schemas.microsoft.com/office/powerpoint/2010/main" val="7058834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ángulo 13">
            <a:extLst>
              <a:ext uri="{FF2B5EF4-FFF2-40B4-BE49-F238E27FC236}">
                <a16:creationId xmlns:a16="http://schemas.microsoft.com/office/drawing/2014/main" id="{A4349B2D-E2E7-47E5-BADD-32F7278ADC70}"/>
              </a:ext>
            </a:extLst>
          </p:cNvPr>
          <p:cNvSpPr/>
          <p:nvPr/>
        </p:nvSpPr>
        <p:spPr>
          <a:xfrm>
            <a:off x="0" y="3293362"/>
            <a:ext cx="12192000" cy="1333283"/>
          </a:xfrm>
          <a:prstGeom prst="rect">
            <a:avLst/>
          </a:prstGeom>
          <a:solidFill>
            <a:srgbClr val="009ED0">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 name="CuadroTexto 2"/>
          <p:cNvSpPr txBox="1"/>
          <p:nvPr/>
        </p:nvSpPr>
        <p:spPr>
          <a:xfrm>
            <a:off x="3622210" y="3986428"/>
            <a:ext cx="5091960" cy="292388"/>
          </a:xfrm>
          <a:prstGeom prst="rect">
            <a:avLst/>
          </a:prstGeom>
          <a:noFill/>
        </p:spPr>
        <p:txBody>
          <a:bodyPr wrap="square" rtlCol="0">
            <a:spAutoFit/>
          </a:bodyPr>
          <a:lstStyle/>
          <a:p>
            <a:pPr algn="ctr"/>
            <a:r>
              <a:rPr lang="es-CL" sz="1300" dirty="0">
                <a:solidFill>
                  <a:schemeClr val="bg1"/>
                </a:solidFill>
                <a:latin typeface="Segoe UI Light" panose="020B0502040204020203" pitchFamily="34" charset="0"/>
                <a:ea typeface="Segoe UI" panose="020B0502040204020203" pitchFamily="34" charset="0"/>
                <a:cs typeface="Segoe UI Light" panose="020B0502040204020203" pitchFamily="34" charset="0"/>
              </a:rPr>
              <a:t>Mayo 2020</a:t>
            </a:r>
          </a:p>
        </p:txBody>
      </p:sp>
      <p:sp>
        <p:nvSpPr>
          <p:cNvPr id="6" name="CuadroTexto 5"/>
          <p:cNvSpPr txBox="1"/>
          <p:nvPr/>
        </p:nvSpPr>
        <p:spPr>
          <a:xfrm>
            <a:off x="1229482" y="3301984"/>
            <a:ext cx="7484688" cy="400110"/>
          </a:xfrm>
          <a:prstGeom prst="rect">
            <a:avLst/>
          </a:prstGeom>
          <a:noFill/>
        </p:spPr>
        <p:txBody>
          <a:bodyPr wrap="square" rtlCol="0">
            <a:spAutoFit/>
          </a:bodyPr>
          <a:lstStyle/>
          <a:p>
            <a:pPr algn="ctr"/>
            <a:r>
              <a:rPr lang="es-CL" sz="2000" dirty="0">
                <a:solidFill>
                  <a:schemeClr val="bg1"/>
                </a:solidFill>
                <a:latin typeface="Segoe UI Light" panose="020B0502040204020203" pitchFamily="34" charset="0"/>
                <a:ea typeface="Segoe UI" panose="020B0502040204020203" pitchFamily="34" charset="0"/>
                <a:cs typeface="Segoe UI Light" panose="020B0502040204020203" pitchFamily="34" charset="0"/>
              </a:rPr>
              <a:t>		</a:t>
            </a:r>
            <a:r>
              <a:rPr lang="es-CL" sz="2000" b="1" dirty="0">
                <a:solidFill>
                  <a:schemeClr val="bg1"/>
                </a:solidFill>
                <a:latin typeface="Segoe UI Light" panose="020B0502040204020203" pitchFamily="34" charset="0"/>
                <a:ea typeface="Segoe UI" panose="020B0502040204020203" pitchFamily="34" charset="0"/>
                <a:cs typeface="Segoe UI Light" panose="020B0502040204020203" pitchFamily="34" charset="0"/>
              </a:rPr>
              <a:t>Know Hub Chile, Open Beauchef, Santander X</a:t>
            </a:r>
          </a:p>
        </p:txBody>
      </p:sp>
      <p:sp>
        <p:nvSpPr>
          <p:cNvPr id="7" name="Rectángulo 6">
            <a:extLst>
              <a:ext uri="{FF2B5EF4-FFF2-40B4-BE49-F238E27FC236}">
                <a16:creationId xmlns:a16="http://schemas.microsoft.com/office/drawing/2014/main" id="{A31DA662-4659-45BD-884F-50B01F612124}"/>
              </a:ext>
            </a:extLst>
          </p:cNvPr>
          <p:cNvSpPr/>
          <p:nvPr/>
        </p:nvSpPr>
        <p:spPr>
          <a:xfrm>
            <a:off x="0" y="2102918"/>
            <a:ext cx="12192000" cy="1199066"/>
          </a:xfrm>
          <a:prstGeom prst="rect">
            <a:avLst/>
          </a:prstGeom>
          <a:solidFill>
            <a:srgbClr val="009E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solidFill>
                <a:srgbClr val="009ED0"/>
              </a:solidFill>
            </a:endParaRPr>
          </a:p>
        </p:txBody>
      </p:sp>
      <p:sp>
        <p:nvSpPr>
          <p:cNvPr id="10" name="CuadroTexto 9">
            <a:extLst>
              <a:ext uri="{FF2B5EF4-FFF2-40B4-BE49-F238E27FC236}">
                <a16:creationId xmlns:a16="http://schemas.microsoft.com/office/drawing/2014/main" id="{E60C6426-1A00-4FA3-B644-5FD44A6093FE}"/>
              </a:ext>
            </a:extLst>
          </p:cNvPr>
          <p:cNvSpPr txBox="1"/>
          <p:nvPr/>
        </p:nvSpPr>
        <p:spPr>
          <a:xfrm>
            <a:off x="144380" y="2257375"/>
            <a:ext cx="12047620" cy="707886"/>
          </a:xfrm>
          <a:prstGeom prst="rect">
            <a:avLst/>
          </a:prstGeom>
          <a:noFill/>
        </p:spPr>
        <p:txBody>
          <a:bodyPr wrap="square" rtlCol="0">
            <a:spAutoFit/>
          </a:bodyPr>
          <a:lstStyle/>
          <a:p>
            <a:pPr algn="ctr"/>
            <a:r>
              <a:rPr lang="es-CL" sz="4000" dirty="0">
                <a:solidFill>
                  <a:schemeClr val="bg1"/>
                </a:solidFill>
                <a:latin typeface="Segoe UI Semibold" panose="020B0702040204020203" pitchFamily="34" charset="0"/>
                <a:ea typeface="Segoe UI" panose="020B0502040204020203" pitchFamily="34" charset="0"/>
                <a:cs typeface="Segoe UI Semibold" panose="020B0702040204020203" pitchFamily="34" charset="0"/>
              </a:rPr>
              <a:t>Convocatoria Open Bridge COVID-19</a:t>
            </a:r>
          </a:p>
        </p:txBody>
      </p:sp>
    </p:spTree>
    <p:extLst>
      <p:ext uri="{BB962C8B-B14F-4D97-AF65-F5344CB8AC3E}">
        <p14:creationId xmlns:p14="http://schemas.microsoft.com/office/powerpoint/2010/main" val="12326539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a:extLst>
              <a:ext uri="{FF2B5EF4-FFF2-40B4-BE49-F238E27FC236}">
                <a16:creationId xmlns:a16="http://schemas.microsoft.com/office/drawing/2014/main" id="{1463E66A-A274-3644-9B06-6A7A74EDE3E2}"/>
              </a:ext>
            </a:extLst>
          </p:cNvPr>
          <p:cNvSpPr txBox="1"/>
          <p:nvPr/>
        </p:nvSpPr>
        <p:spPr>
          <a:xfrm>
            <a:off x="2219555" y="167355"/>
            <a:ext cx="8675972" cy="369332"/>
          </a:xfrm>
          <a:prstGeom prst="rect">
            <a:avLst/>
          </a:prstGeom>
          <a:noFill/>
        </p:spPr>
        <p:txBody>
          <a:bodyPr wrap="square" rtlCol="0">
            <a:spAutoFit/>
          </a:bodyPr>
          <a:lstStyle/>
          <a:p>
            <a:r>
              <a:rPr lang="es-CL" b="1" dirty="0">
                <a:solidFill>
                  <a:srgbClr val="009ED0"/>
                </a:solidFill>
                <a:latin typeface="Segoe UI Black" panose="020B0A02040204020203" pitchFamily="34" charset="0"/>
                <a:ea typeface="Segoe UI Black" panose="020B0A02040204020203" pitchFamily="34" charset="0"/>
                <a:cs typeface="Segoe UI Semibold" panose="020B0702040204020203" pitchFamily="34" charset="0"/>
              </a:rPr>
              <a:t>NIVELES DE MADUREZ TECNOLÓGICA O TECHNOLOGY READINESS LEVELS (TRLs)  </a:t>
            </a:r>
          </a:p>
        </p:txBody>
      </p:sp>
      <p:cxnSp>
        <p:nvCxnSpPr>
          <p:cNvPr id="11" name="2 Conector recto">
            <a:extLst>
              <a:ext uri="{FF2B5EF4-FFF2-40B4-BE49-F238E27FC236}">
                <a16:creationId xmlns:a16="http://schemas.microsoft.com/office/drawing/2014/main" id="{2B878AC5-27B8-EC4E-8A1A-658201CD896F}"/>
              </a:ext>
            </a:extLst>
          </p:cNvPr>
          <p:cNvCxnSpPr>
            <a:cxnSpLocks/>
          </p:cNvCxnSpPr>
          <p:nvPr/>
        </p:nvCxnSpPr>
        <p:spPr>
          <a:xfrm>
            <a:off x="2261539" y="516553"/>
            <a:ext cx="774534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4" name="Tabla 3">
            <a:extLst>
              <a:ext uri="{FF2B5EF4-FFF2-40B4-BE49-F238E27FC236}">
                <a16:creationId xmlns:a16="http://schemas.microsoft.com/office/drawing/2014/main" id="{3017181F-A245-DE42-B491-75F9CA54DCA6}"/>
              </a:ext>
            </a:extLst>
          </p:cNvPr>
          <p:cNvGraphicFramePr>
            <a:graphicFrameLocks noGrp="1"/>
          </p:cNvGraphicFramePr>
          <p:nvPr>
            <p:extLst>
              <p:ext uri="{D42A27DB-BD31-4B8C-83A1-F6EECF244321}">
                <p14:modId xmlns:p14="http://schemas.microsoft.com/office/powerpoint/2010/main" val="3321018151"/>
              </p:ext>
            </p:extLst>
          </p:nvPr>
        </p:nvGraphicFramePr>
        <p:xfrm>
          <a:off x="2369712" y="638766"/>
          <a:ext cx="9581882" cy="6154839"/>
        </p:xfrm>
        <a:graphic>
          <a:graphicData uri="http://schemas.openxmlformats.org/drawingml/2006/table">
            <a:tbl>
              <a:tblPr firstRow="1" firstCol="1" bandRow="1">
                <a:tableStyleId>{5C22544A-7EE6-4342-B048-85BDC9FD1C3A}</a:tableStyleId>
              </a:tblPr>
              <a:tblGrid>
                <a:gridCol w="602003">
                  <a:extLst>
                    <a:ext uri="{9D8B030D-6E8A-4147-A177-3AD203B41FA5}">
                      <a16:colId xmlns:a16="http://schemas.microsoft.com/office/drawing/2014/main" val="1557945756"/>
                    </a:ext>
                  </a:extLst>
                </a:gridCol>
                <a:gridCol w="1600285">
                  <a:extLst>
                    <a:ext uri="{9D8B030D-6E8A-4147-A177-3AD203B41FA5}">
                      <a16:colId xmlns:a16="http://schemas.microsoft.com/office/drawing/2014/main" val="533475265"/>
                    </a:ext>
                  </a:extLst>
                </a:gridCol>
                <a:gridCol w="7379594">
                  <a:extLst>
                    <a:ext uri="{9D8B030D-6E8A-4147-A177-3AD203B41FA5}">
                      <a16:colId xmlns:a16="http://schemas.microsoft.com/office/drawing/2014/main" val="191693734"/>
                    </a:ext>
                  </a:extLst>
                </a:gridCol>
              </a:tblGrid>
              <a:tr h="105662">
                <a:tc>
                  <a:txBody>
                    <a:bodyPr/>
                    <a:lstStyle/>
                    <a:p>
                      <a:pPr algn="ctr">
                        <a:spcAft>
                          <a:spcPts val="0"/>
                        </a:spcAft>
                      </a:pPr>
                      <a:r>
                        <a:rPr lang="es-ES" sz="1300">
                          <a:effectLst/>
                          <a:latin typeface="+mj-lt"/>
                        </a:rPr>
                        <a:t>TRL</a:t>
                      </a:r>
                      <a:endParaRPr lang="es-CL" sz="1300">
                        <a:effectLst/>
                        <a:latin typeface="+mj-lt"/>
                        <a:ea typeface="Times New Roman" panose="02020603050405020304" pitchFamily="18" charset="0"/>
                        <a:cs typeface="Times New Roman" panose="02020603050405020304" pitchFamily="18" charset="0"/>
                      </a:endParaRPr>
                    </a:p>
                  </a:txBody>
                  <a:tcPr marL="34233" marR="34233" marT="0" marB="0"/>
                </a:tc>
                <a:tc>
                  <a:txBody>
                    <a:bodyPr/>
                    <a:lstStyle/>
                    <a:p>
                      <a:pPr algn="ctr">
                        <a:spcAft>
                          <a:spcPts val="0"/>
                        </a:spcAft>
                      </a:pPr>
                      <a:r>
                        <a:rPr lang="es-ES" sz="1300" dirty="0">
                          <a:effectLst/>
                          <a:latin typeface="+mj-lt"/>
                        </a:rPr>
                        <a:t>Definición</a:t>
                      </a:r>
                      <a:endParaRPr lang="es-CL" sz="1300" dirty="0">
                        <a:effectLst/>
                        <a:latin typeface="+mj-lt"/>
                        <a:ea typeface="Times New Roman" panose="02020603050405020304" pitchFamily="18" charset="0"/>
                        <a:cs typeface="Times New Roman" panose="02020603050405020304" pitchFamily="18" charset="0"/>
                      </a:endParaRPr>
                    </a:p>
                  </a:txBody>
                  <a:tcPr marL="34233" marR="34233" marT="0" marB="0"/>
                </a:tc>
                <a:tc>
                  <a:txBody>
                    <a:bodyPr/>
                    <a:lstStyle/>
                    <a:p>
                      <a:pPr algn="ctr">
                        <a:spcAft>
                          <a:spcPts val="0"/>
                        </a:spcAft>
                      </a:pPr>
                      <a:r>
                        <a:rPr lang="es-ES" sz="1300">
                          <a:effectLst/>
                          <a:latin typeface="+mj-lt"/>
                        </a:rPr>
                        <a:t>Descripción </a:t>
                      </a:r>
                      <a:endParaRPr lang="es-CL" sz="1300">
                        <a:effectLst/>
                        <a:latin typeface="+mj-lt"/>
                        <a:ea typeface="Times New Roman" panose="02020603050405020304" pitchFamily="18" charset="0"/>
                        <a:cs typeface="Times New Roman" panose="02020603050405020304" pitchFamily="18" charset="0"/>
                      </a:endParaRPr>
                    </a:p>
                  </a:txBody>
                  <a:tcPr marL="34233" marR="34233" marT="0" marB="0"/>
                </a:tc>
                <a:extLst>
                  <a:ext uri="{0D108BD9-81ED-4DB2-BD59-A6C34878D82A}">
                    <a16:rowId xmlns:a16="http://schemas.microsoft.com/office/drawing/2014/main" val="2512031192"/>
                  </a:ext>
                </a:extLst>
              </a:tr>
              <a:tr h="633967">
                <a:tc>
                  <a:txBody>
                    <a:bodyPr/>
                    <a:lstStyle/>
                    <a:p>
                      <a:pPr algn="ctr">
                        <a:spcAft>
                          <a:spcPts val="0"/>
                        </a:spcAft>
                      </a:pPr>
                      <a:r>
                        <a:rPr lang="es-ES" sz="1300">
                          <a:effectLst/>
                          <a:latin typeface="+mj-lt"/>
                        </a:rPr>
                        <a:t>1</a:t>
                      </a:r>
                      <a:endParaRPr lang="es-CL" sz="1300">
                        <a:effectLst/>
                        <a:latin typeface="+mj-lt"/>
                        <a:ea typeface="Times New Roman" panose="02020603050405020304" pitchFamily="18" charset="0"/>
                        <a:cs typeface="Times New Roman" panose="02020603050405020304" pitchFamily="18" charset="0"/>
                      </a:endParaRPr>
                    </a:p>
                  </a:txBody>
                  <a:tcPr marL="34233" marR="34233" marT="0" marB="0"/>
                </a:tc>
                <a:tc>
                  <a:txBody>
                    <a:bodyPr/>
                    <a:lstStyle/>
                    <a:p>
                      <a:pPr>
                        <a:spcAft>
                          <a:spcPts val="0"/>
                        </a:spcAft>
                      </a:pPr>
                      <a:r>
                        <a:rPr lang="es-ES" sz="1300">
                          <a:effectLst/>
                          <a:latin typeface="+mj-lt"/>
                        </a:rPr>
                        <a:t>Principios básicos estudiados</a:t>
                      </a:r>
                      <a:endParaRPr lang="es-CL" sz="1300">
                        <a:effectLst/>
                        <a:latin typeface="+mj-lt"/>
                        <a:ea typeface="Times New Roman" panose="02020603050405020304" pitchFamily="18" charset="0"/>
                        <a:cs typeface="Times New Roman" panose="02020603050405020304" pitchFamily="18" charset="0"/>
                      </a:endParaRPr>
                    </a:p>
                  </a:txBody>
                  <a:tcPr marL="34233" marR="34233" marT="0" marB="0"/>
                </a:tc>
                <a:tc>
                  <a:txBody>
                    <a:bodyPr/>
                    <a:lstStyle/>
                    <a:p>
                      <a:pPr>
                        <a:spcAft>
                          <a:spcPts val="0"/>
                        </a:spcAft>
                      </a:pPr>
                      <a:r>
                        <a:rPr lang="es-ES" sz="1300">
                          <a:effectLst/>
                          <a:latin typeface="+mj-lt"/>
                        </a:rPr>
                        <a:t>En este nivel la investigación científica comienza a traducirse a investigación y desarrollo aplicadas. Ejemplos: publicaciones de las propiedades básicas de una tecnología o trabajo experimental que consiste principalmente en observaciones del mundo físico.</a:t>
                      </a:r>
                      <a:endParaRPr lang="es-CL" sz="1300">
                        <a:effectLst/>
                        <a:latin typeface="+mj-lt"/>
                        <a:ea typeface="Times New Roman" panose="02020603050405020304" pitchFamily="18" charset="0"/>
                        <a:cs typeface="Times New Roman" panose="02020603050405020304" pitchFamily="18" charset="0"/>
                      </a:endParaRPr>
                    </a:p>
                  </a:txBody>
                  <a:tcPr marL="34233" marR="34233" marT="0" marB="0"/>
                </a:tc>
                <a:extLst>
                  <a:ext uri="{0D108BD9-81ED-4DB2-BD59-A6C34878D82A}">
                    <a16:rowId xmlns:a16="http://schemas.microsoft.com/office/drawing/2014/main" val="2183621368"/>
                  </a:ext>
                </a:extLst>
              </a:tr>
              <a:tr h="633967">
                <a:tc>
                  <a:txBody>
                    <a:bodyPr/>
                    <a:lstStyle/>
                    <a:p>
                      <a:pPr algn="ctr">
                        <a:spcAft>
                          <a:spcPts val="0"/>
                        </a:spcAft>
                      </a:pPr>
                      <a:r>
                        <a:rPr lang="es-ES" sz="1300">
                          <a:effectLst/>
                          <a:latin typeface="+mj-lt"/>
                        </a:rPr>
                        <a:t>2</a:t>
                      </a:r>
                      <a:endParaRPr lang="es-CL" sz="1300">
                        <a:effectLst/>
                        <a:latin typeface="+mj-lt"/>
                        <a:ea typeface="Times New Roman" panose="02020603050405020304" pitchFamily="18" charset="0"/>
                        <a:cs typeface="Times New Roman" panose="02020603050405020304" pitchFamily="18" charset="0"/>
                      </a:endParaRPr>
                    </a:p>
                  </a:txBody>
                  <a:tcPr marL="34233" marR="34233" marT="0" marB="0"/>
                </a:tc>
                <a:tc>
                  <a:txBody>
                    <a:bodyPr/>
                    <a:lstStyle/>
                    <a:p>
                      <a:pPr>
                        <a:spcAft>
                          <a:spcPts val="0"/>
                        </a:spcAft>
                      </a:pPr>
                      <a:r>
                        <a:rPr lang="es-ES" sz="1300">
                          <a:effectLst/>
                          <a:latin typeface="+mj-lt"/>
                        </a:rPr>
                        <a:t>Concepto tecnológico formulado</a:t>
                      </a:r>
                      <a:endParaRPr lang="es-CL" sz="1300">
                        <a:effectLst/>
                        <a:latin typeface="+mj-lt"/>
                        <a:ea typeface="Times New Roman" panose="02020603050405020304" pitchFamily="18" charset="0"/>
                        <a:cs typeface="Times New Roman" panose="02020603050405020304" pitchFamily="18" charset="0"/>
                      </a:endParaRPr>
                    </a:p>
                  </a:txBody>
                  <a:tcPr marL="34233" marR="34233" marT="0" marB="0"/>
                </a:tc>
                <a:tc>
                  <a:txBody>
                    <a:bodyPr/>
                    <a:lstStyle/>
                    <a:p>
                      <a:pPr>
                        <a:spcAft>
                          <a:spcPts val="0"/>
                        </a:spcAft>
                      </a:pPr>
                      <a:r>
                        <a:rPr lang="es-ES" sz="1300">
                          <a:effectLst/>
                          <a:latin typeface="+mj-lt"/>
                        </a:rPr>
                        <a:t>Una vez que los principios son observados, las aplicaciones prácticas pueden ser inventadas. Las aplicaciones son especulativas, y puede no existir pruebas ni análisis detallados para respaldar los supuestos. Los ejemplos aún se limitan a estudios analíticos. </a:t>
                      </a:r>
                      <a:endParaRPr lang="es-CL" sz="1300">
                        <a:effectLst/>
                        <a:latin typeface="+mj-lt"/>
                        <a:ea typeface="Times New Roman" panose="02020603050405020304" pitchFamily="18" charset="0"/>
                        <a:cs typeface="Times New Roman" panose="02020603050405020304" pitchFamily="18" charset="0"/>
                      </a:endParaRPr>
                    </a:p>
                  </a:txBody>
                  <a:tcPr marL="34233" marR="34233" marT="0" marB="0"/>
                </a:tc>
                <a:extLst>
                  <a:ext uri="{0D108BD9-81ED-4DB2-BD59-A6C34878D82A}">
                    <a16:rowId xmlns:a16="http://schemas.microsoft.com/office/drawing/2014/main" val="3611746658"/>
                  </a:ext>
                </a:extLst>
              </a:tr>
              <a:tr h="739629">
                <a:tc>
                  <a:txBody>
                    <a:bodyPr/>
                    <a:lstStyle/>
                    <a:p>
                      <a:pPr algn="ctr">
                        <a:spcAft>
                          <a:spcPts val="0"/>
                        </a:spcAft>
                      </a:pPr>
                      <a:r>
                        <a:rPr lang="es-ES" sz="1300">
                          <a:effectLst/>
                          <a:latin typeface="+mj-lt"/>
                        </a:rPr>
                        <a:t>3</a:t>
                      </a:r>
                      <a:endParaRPr lang="es-CL" sz="1300">
                        <a:effectLst/>
                        <a:latin typeface="+mj-lt"/>
                        <a:ea typeface="Times New Roman" panose="02020603050405020304" pitchFamily="18" charset="0"/>
                        <a:cs typeface="Times New Roman" panose="02020603050405020304" pitchFamily="18" charset="0"/>
                      </a:endParaRPr>
                    </a:p>
                  </a:txBody>
                  <a:tcPr marL="34233" marR="34233" marT="0" marB="0"/>
                </a:tc>
                <a:tc>
                  <a:txBody>
                    <a:bodyPr/>
                    <a:lstStyle/>
                    <a:p>
                      <a:pPr>
                        <a:spcAft>
                          <a:spcPts val="0"/>
                        </a:spcAft>
                      </a:pPr>
                      <a:r>
                        <a:rPr lang="es-CL" sz="1300">
                          <a:effectLst/>
                          <a:latin typeface="+mj-lt"/>
                        </a:rPr>
                        <a:t>Prueba de concepto experimental</a:t>
                      </a:r>
                      <a:endParaRPr lang="es-CL" sz="1300">
                        <a:effectLst/>
                        <a:latin typeface="+mj-lt"/>
                        <a:ea typeface="Times New Roman" panose="02020603050405020304" pitchFamily="18" charset="0"/>
                        <a:cs typeface="Times New Roman" panose="02020603050405020304" pitchFamily="18" charset="0"/>
                      </a:endParaRPr>
                    </a:p>
                  </a:txBody>
                  <a:tcPr marL="34233" marR="34233" marT="0" marB="0"/>
                </a:tc>
                <a:tc>
                  <a:txBody>
                    <a:bodyPr/>
                    <a:lstStyle/>
                    <a:p>
                      <a:pPr>
                        <a:spcAft>
                          <a:spcPts val="0"/>
                        </a:spcAft>
                      </a:pPr>
                      <a:r>
                        <a:rPr lang="es-CL" sz="1300" dirty="0">
                          <a:effectLst/>
                          <a:latin typeface="+mj-lt"/>
                        </a:rPr>
                        <a:t>Se inician de forma activa las actividades de investigación y desarrollo. Esto incluye estudios analíticos y estudios a escala de laboratorio para validar físicamente las predicciones analíticas de los componentes separados de la tecnología. En este nivel aún no se realizan pruebas de los componentes integrados de la tecnología.  </a:t>
                      </a:r>
                      <a:endParaRPr lang="es-CL" sz="1300" dirty="0">
                        <a:effectLst/>
                        <a:latin typeface="+mj-lt"/>
                        <a:ea typeface="Times New Roman" panose="02020603050405020304" pitchFamily="18" charset="0"/>
                        <a:cs typeface="Times New Roman" panose="02020603050405020304" pitchFamily="18" charset="0"/>
                      </a:endParaRPr>
                    </a:p>
                  </a:txBody>
                  <a:tcPr marL="34233" marR="34233" marT="0" marB="0"/>
                </a:tc>
                <a:extLst>
                  <a:ext uri="{0D108BD9-81ED-4DB2-BD59-A6C34878D82A}">
                    <a16:rowId xmlns:a16="http://schemas.microsoft.com/office/drawing/2014/main" val="454643997"/>
                  </a:ext>
                </a:extLst>
              </a:tr>
              <a:tr h="739629">
                <a:tc>
                  <a:txBody>
                    <a:bodyPr/>
                    <a:lstStyle/>
                    <a:p>
                      <a:pPr algn="ctr">
                        <a:spcAft>
                          <a:spcPts val="0"/>
                        </a:spcAft>
                      </a:pPr>
                      <a:r>
                        <a:rPr lang="es-ES" sz="1300">
                          <a:effectLst/>
                          <a:latin typeface="+mj-lt"/>
                        </a:rPr>
                        <a:t>4</a:t>
                      </a:r>
                      <a:endParaRPr lang="es-CL" sz="1300">
                        <a:effectLst/>
                        <a:latin typeface="+mj-lt"/>
                        <a:ea typeface="Times New Roman" panose="02020603050405020304" pitchFamily="18" charset="0"/>
                        <a:cs typeface="Times New Roman" panose="02020603050405020304" pitchFamily="18" charset="0"/>
                      </a:endParaRPr>
                    </a:p>
                  </a:txBody>
                  <a:tcPr marL="34233" marR="34233" marT="0" marB="0"/>
                </a:tc>
                <a:tc>
                  <a:txBody>
                    <a:bodyPr/>
                    <a:lstStyle/>
                    <a:p>
                      <a:pPr>
                        <a:spcAft>
                          <a:spcPts val="0"/>
                        </a:spcAft>
                      </a:pPr>
                      <a:r>
                        <a:rPr lang="es-ES" sz="1300">
                          <a:effectLst/>
                          <a:latin typeface="+mj-lt"/>
                        </a:rPr>
                        <a:t>Tecnología validada en laboratorio</a:t>
                      </a:r>
                      <a:endParaRPr lang="es-CL" sz="1300">
                        <a:effectLst/>
                        <a:latin typeface="+mj-lt"/>
                        <a:ea typeface="Times New Roman" panose="02020603050405020304" pitchFamily="18" charset="0"/>
                        <a:cs typeface="Times New Roman" panose="02020603050405020304" pitchFamily="18" charset="0"/>
                      </a:endParaRPr>
                    </a:p>
                  </a:txBody>
                  <a:tcPr marL="34233" marR="34233" marT="0" marB="0"/>
                </a:tc>
                <a:tc>
                  <a:txBody>
                    <a:bodyPr/>
                    <a:lstStyle/>
                    <a:p>
                      <a:pPr>
                        <a:spcAft>
                          <a:spcPts val="0"/>
                        </a:spcAft>
                      </a:pPr>
                      <a:r>
                        <a:rPr lang="es-ES" sz="1300">
                          <a:effectLst/>
                          <a:latin typeface="+mj-lt"/>
                        </a:rPr>
                        <a:t>Los componentes básicos de la tecnología son integrados para establecer que estos elementos funcionarán juntos en un sistema. Esto es relativamente “baja fidelidad” en comparación con el eventual sistema. Ejemplos de estos son pruebas de laboratorio a pequeña escala con muestras/sustratos/insumos simulados. </a:t>
                      </a:r>
                      <a:endParaRPr lang="es-CL" sz="1300">
                        <a:effectLst/>
                        <a:latin typeface="+mj-lt"/>
                        <a:ea typeface="Times New Roman" panose="02020603050405020304" pitchFamily="18" charset="0"/>
                        <a:cs typeface="Times New Roman" panose="02020603050405020304" pitchFamily="18" charset="0"/>
                      </a:endParaRPr>
                    </a:p>
                  </a:txBody>
                  <a:tcPr marL="34233" marR="34233" marT="0" marB="0"/>
                </a:tc>
                <a:extLst>
                  <a:ext uri="{0D108BD9-81ED-4DB2-BD59-A6C34878D82A}">
                    <a16:rowId xmlns:a16="http://schemas.microsoft.com/office/drawing/2014/main" val="2876590826"/>
                  </a:ext>
                </a:extLst>
              </a:tr>
              <a:tr h="739629">
                <a:tc>
                  <a:txBody>
                    <a:bodyPr/>
                    <a:lstStyle/>
                    <a:p>
                      <a:pPr algn="ctr">
                        <a:spcAft>
                          <a:spcPts val="0"/>
                        </a:spcAft>
                      </a:pPr>
                      <a:r>
                        <a:rPr lang="es-ES" sz="1300">
                          <a:effectLst/>
                          <a:latin typeface="+mj-lt"/>
                        </a:rPr>
                        <a:t>5</a:t>
                      </a:r>
                      <a:endParaRPr lang="es-CL" sz="1300">
                        <a:effectLst/>
                        <a:latin typeface="+mj-lt"/>
                        <a:ea typeface="Times New Roman" panose="02020603050405020304" pitchFamily="18" charset="0"/>
                        <a:cs typeface="Times New Roman" panose="02020603050405020304" pitchFamily="18" charset="0"/>
                      </a:endParaRPr>
                    </a:p>
                  </a:txBody>
                  <a:tcPr marL="34233" marR="34233" marT="0" marB="0"/>
                </a:tc>
                <a:tc>
                  <a:txBody>
                    <a:bodyPr/>
                    <a:lstStyle/>
                    <a:p>
                      <a:pPr>
                        <a:spcAft>
                          <a:spcPts val="0"/>
                        </a:spcAft>
                      </a:pPr>
                      <a:r>
                        <a:rPr lang="es-ES" sz="1300">
                          <a:effectLst/>
                          <a:latin typeface="+mj-lt"/>
                        </a:rPr>
                        <a:t>Tecnología validada en entorno relevante</a:t>
                      </a:r>
                      <a:endParaRPr lang="es-CL" sz="1300">
                        <a:effectLst/>
                        <a:latin typeface="+mj-lt"/>
                        <a:ea typeface="Times New Roman" panose="02020603050405020304" pitchFamily="18" charset="0"/>
                        <a:cs typeface="Times New Roman" panose="02020603050405020304" pitchFamily="18" charset="0"/>
                      </a:endParaRPr>
                    </a:p>
                  </a:txBody>
                  <a:tcPr marL="34233" marR="34233" marT="0" marB="0"/>
                </a:tc>
                <a:tc>
                  <a:txBody>
                    <a:bodyPr/>
                    <a:lstStyle/>
                    <a:p>
                      <a:pPr>
                        <a:spcAft>
                          <a:spcPts val="0"/>
                        </a:spcAft>
                      </a:pPr>
                      <a:r>
                        <a:rPr lang="es-ES" sz="1300" dirty="0">
                          <a:effectLst/>
                          <a:latin typeface="+mj-lt"/>
                        </a:rPr>
                        <a:t>Los componentes tecnológicos básicos están integrados por lo que la configuración del sistema es similar a la aplicación final en casi todos los sentidos. Ejemplos incluyen pruebas del sistema a </a:t>
                      </a:r>
                      <a:r>
                        <a:rPr lang="es-ES" sz="1300" u="sng" dirty="0">
                          <a:effectLst/>
                          <a:latin typeface="+mj-lt"/>
                        </a:rPr>
                        <a:t>escala laboratorio</a:t>
                      </a:r>
                      <a:r>
                        <a:rPr lang="es-ES" sz="1300" dirty="0">
                          <a:effectLst/>
                          <a:latin typeface="+mj-lt"/>
                        </a:rPr>
                        <a:t> de alta fidelidad, en un entorno simulado, utilizando muestras/sustratos/insumos simulados y reales. </a:t>
                      </a:r>
                      <a:endParaRPr lang="es-CL" sz="1300" dirty="0">
                        <a:effectLst/>
                        <a:latin typeface="+mj-lt"/>
                        <a:ea typeface="Times New Roman" panose="02020603050405020304" pitchFamily="18" charset="0"/>
                        <a:cs typeface="Times New Roman" panose="02020603050405020304" pitchFamily="18" charset="0"/>
                      </a:endParaRPr>
                    </a:p>
                  </a:txBody>
                  <a:tcPr marL="34233" marR="34233" marT="0" marB="0"/>
                </a:tc>
                <a:extLst>
                  <a:ext uri="{0D108BD9-81ED-4DB2-BD59-A6C34878D82A}">
                    <a16:rowId xmlns:a16="http://schemas.microsoft.com/office/drawing/2014/main" val="2823757162"/>
                  </a:ext>
                </a:extLst>
              </a:tr>
              <a:tr h="528306">
                <a:tc>
                  <a:txBody>
                    <a:bodyPr/>
                    <a:lstStyle/>
                    <a:p>
                      <a:pPr algn="ctr">
                        <a:spcAft>
                          <a:spcPts val="0"/>
                        </a:spcAft>
                      </a:pPr>
                      <a:r>
                        <a:rPr lang="es-ES" sz="1300">
                          <a:effectLst/>
                          <a:latin typeface="+mj-lt"/>
                        </a:rPr>
                        <a:t>6</a:t>
                      </a:r>
                      <a:endParaRPr lang="es-CL" sz="1300">
                        <a:effectLst/>
                        <a:latin typeface="+mj-lt"/>
                        <a:ea typeface="Times New Roman" panose="02020603050405020304" pitchFamily="18" charset="0"/>
                        <a:cs typeface="Times New Roman" panose="02020603050405020304" pitchFamily="18" charset="0"/>
                      </a:endParaRPr>
                    </a:p>
                  </a:txBody>
                  <a:tcPr marL="34233" marR="34233" marT="0" marB="0"/>
                </a:tc>
                <a:tc>
                  <a:txBody>
                    <a:bodyPr/>
                    <a:lstStyle/>
                    <a:p>
                      <a:pPr>
                        <a:spcAft>
                          <a:spcPts val="0"/>
                        </a:spcAft>
                      </a:pPr>
                      <a:r>
                        <a:rPr lang="es-ES" sz="1300">
                          <a:effectLst/>
                          <a:latin typeface="+mj-lt"/>
                        </a:rPr>
                        <a:t>Tecnología demostrada en un entorno relevante</a:t>
                      </a:r>
                      <a:endParaRPr lang="es-CL" sz="1300">
                        <a:effectLst/>
                        <a:latin typeface="+mj-lt"/>
                        <a:ea typeface="Times New Roman" panose="02020603050405020304" pitchFamily="18" charset="0"/>
                        <a:cs typeface="Times New Roman" panose="02020603050405020304" pitchFamily="18" charset="0"/>
                      </a:endParaRPr>
                    </a:p>
                  </a:txBody>
                  <a:tcPr marL="34233" marR="34233" marT="0" marB="0"/>
                </a:tc>
                <a:tc>
                  <a:txBody>
                    <a:bodyPr/>
                    <a:lstStyle/>
                    <a:p>
                      <a:pPr>
                        <a:spcAft>
                          <a:spcPts val="0"/>
                        </a:spcAft>
                      </a:pPr>
                      <a:r>
                        <a:rPr lang="es-ES" sz="1300">
                          <a:effectLst/>
                          <a:latin typeface="+mj-lt"/>
                        </a:rPr>
                        <a:t>Los modelos o prototipos a </a:t>
                      </a:r>
                      <a:r>
                        <a:rPr lang="es-ES" sz="1300" u="sng">
                          <a:effectLst/>
                          <a:latin typeface="+mj-lt"/>
                        </a:rPr>
                        <a:t>escala de ingeniería</a:t>
                      </a:r>
                      <a:r>
                        <a:rPr lang="es-ES" sz="1300">
                          <a:effectLst/>
                          <a:latin typeface="+mj-lt"/>
                        </a:rPr>
                        <a:t> se prueban en un entorno relevante. Ejemplos de estos incluyen probar un sistema prototipo a escala de ingeniería con un rango de simuladores.</a:t>
                      </a:r>
                      <a:endParaRPr lang="es-CL" sz="1300">
                        <a:effectLst/>
                        <a:latin typeface="+mj-lt"/>
                        <a:ea typeface="Times New Roman" panose="02020603050405020304" pitchFamily="18" charset="0"/>
                        <a:cs typeface="Times New Roman" panose="02020603050405020304" pitchFamily="18" charset="0"/>
                      </a:endParaRPr>
                    </a:p>
                  </a:txBody>
                  <a:tcPr marL="34233" marR="34233" marT="0" marB="0"/>
                </a:tc>
                <a:extLst>
                  <a:ext uri="{0D108BD9-81ED-4DB2-BD59-A6C34878D82A}">
                    <a16:rowId xmlns:a16="http://schemas.microsoft.com/office/drawing/2014/main" val="3737041372"/>
                  </a:ext>
                </a:extLst>
              </a:tr>
              <a:tr h="422644">
                <a:tc>
                  <a:txBody>
                    <a:bodyPr/>
                    <a:lstStyle/>
                    <a:p>
                      <a:pPr algn="ctr">
                        <a:spcAft>
                          <a:spcPts val="0"/>
                        </a:spcAft>
                      </a:pPr>
                      <a:r>
                        <a:rPr lang="es-ES" sz="1300">
                          <a:effectLst/>
                          <a:latin typeface="+mj-lt"/>
                        </a:rPr>
                        <a:t>7</a:t>
                      </a:r>
                      <a:endParaRPr lang="es-CL" sz="1300">
                        <a:effectLst/>
                        <a:latin typeface="+mj-lt"/>
                        <a:ea typeface="Times New Roman" panose="02020603050405020304" pitchFamily="18" charset="0"/>
                        <a:cs typeface="Times New Roman" panose="02020603050405020304" pitchFamily="18" charset="0"/>
                      </a:endParaRPr>
                    </a:p>
                  </a:txBody>
                  <a:tcPr marL="34233" marR="34233" marT="0" marB="0"/>
                </a:tc>
                <a:tc>
                  <a:txBody>
                    <a:bodyPr/>
                    <a:lstStyle/>
                    <a:p>
                      <a:pPr>
                        <a:spcAft>
                          <a:spcPts val="0"/>
                        </a:spcAft>
                      </a:pPr>
                      <a:r>
                        <a:rPr lang="es-ES" sz="1300">
                          <a:effectLst/>
                          <a:latin typeface="+mj-lt"/>
                        </a:rPr>
                        <a:t>Demostración de prototipo en entorno operacional</a:t>
                      </a:r>
                      <a:endParaRPr lang="es-CL" sz="1300">
                        <a:effectLst/>
                        <a:latin typeface="+mj-lt"/>
                        <a:ea typeface="Times New Roman" panose="02020603050405020304" pitchFamily="18" charset="0"/>
                        <a:cs typeface="Times New Roman" panose="02020603050405020304" pitchFamily="18" charset="0"/>
                      </a:endParaRPr>
                    </a:p>
                  </a:txBody>
                  <a:tcPr marL="34233" marR="34233" marT="0" marB="0"/>
                </a:tc>
                <a:tc>
                  <a:txBody>
                    <a:bodyPr/>
                    <a:lstStyle/>
                    <a:p>
                      <a:pPr>
                        <a:spcAft>
                          <a:spcPts val="0"/>
                        </a:spcAft>
                      </a:pPr>
                      <a:r>
                        <a:rPr lang="es-ES" sz="1300" dirty="0">
                          <a:effectLst/>
                          <a:latin typeface="+mj-lt"/>
                        </a:rPr>
                        <a:t>Demostraciones de un prototipo del sistema en un ambiente relevante real. Ejemplos incluyen probar prototipos a escala completa en campo. El diseño final está virtualmente completo.</a:t>
                      </a:r>
                      <a:endParaRPr lang="es-CL" sz="1300" dirty="0">
                        <a:effectLst/>
                        <a:latin typeface="+mj-lt"/>
                        <a:ea typeface="Times New Roman" panose="02020603050405020304" pitchFamily="18" charset="0"/>
                        <a:cs typeface="Times New Roman" panose="02020603050405020304" pitchFamily="18" charset="0"/>
                      </a:endParaRPr>
                    </a:p>
                  </a:txBody>
                  <a:tcPr marL="34233" marR="34233" marT="0" marB="0"/>
                </a:tc>
                <a:extLst>
                  <a:ext uri="{0D108BD9-81ED-4DB2-BD59-A6C34878D82A}">
                    <a16:rowId xmlns:a16="http://schemas.microsoft.com/office/drawing/2014/main" val="1845828631"/>
                  </a:ext>
                </a:extLst>
              </a:tr>
              <a:tr h="633967">
                <a:tc>
                  <a:txBody>
                    <a:bodyPr/>
                    <a:lstStyle/>
                    <a:p>
                      <a:pPr algn="ctr">
                        <a:spcAft>
                          <a:spcPts val="0"/>
                        </a:spcAft>
                      </a:pPr>
                      <a:r>
                        <a:rPr lang="es-ES" sz="1300">
                          <a:effectLst/>
                          <a:latin typeface="+mj-lt"/>
                        </a:rPr>
                        <a:t>8</a:t>
                      </a:r>
                      <a:endParaRPr lang="es-CL" sz="1300">
                        <a:effectLst/>
                        <a:latin typeface="+mj-lt"/>
                        <a:ea typeface="Times New Roman" panose="02020603050405020304" pitchFamily="18" charset="0"/>
                        <a:cs typeface="Times New Roman" panose="02020603050405020304" pitchFamily="18" charset="0"/>
                      </a:endParaRPr>
                    </a:p>
                  </a:txBody>
                  <a:tcPr marL="34233" marR="34233" marT="0" marB="0"/>
                </a:tc>
                <a:tc>
                  <a:txBody>
                    <a:bodyPr/>
                    <a:lstStyle/>
                    <a:p>
                      <a:pPr>
                        <a:spcAft>
                          <a:spcPts val="0"/>
                        </a:spcAft>
                      </a:pPr>
                      <a:r>
                        <a:rPr lang="es-ES" sz="1300">
                          <a:effectLst/>
                          <a:latin typeface="+mj-lt"/>
                        </a:rPr>
                        <a:t>Sistema completo y cualificado</a:t>
                      </a:r>
                      <a:endParaRPr lang="es-CL" sz="1300">
                        <a:effectLst/>
                        <a:latin typeface="+mj-lt"/>
                        <a:ea typeface="Times New Roman" panose="02020603050405020304" pitchFamily="18" charset="0"/>
                        <a:cs typeface="Times New Roman" panose="02020603050405020304" pitchFamily="18" charset="0"/>
                      </a:endParaRPr>
                    </a:p>
                  </a:txBody>
                  <a:tcPr marL="34233" marR="34233" marT="0" marB="0"/>
                </a:tc>
                <a:tc>
                  <a:txBody>
                    <a:bodyPr/>
                    <a:lstStyle/>
                    <a:p>
                      <a:pPr>
                        <a:spcAft>
                          <a:spcPts val="0"/>
                        </a:spcAft>
                      </a:pPr>
                      <a:r>
                        <a:rPr lang="es-ES" sz="1300">
                          <a:effectLst/>
                          <a:latin typeface="+mj-lt"/>
                        </a:rPr>
                        <a:t>Se ha demostrado que la tecnología funciona en su forma final y bajo condiciones esperadas. En casi todos los casos, este TRL representa el final del verdadero desarrollo del sistema. Ejemplos incluyen pruebas de desarrollo y evaluación del sistema en condiciones reales.</a:t>
                      </a:r>
                      <a:endParaRPr lang="es-CL" sz="1300">
                        <a:effectLst/>
                        <a:latin typeface="+mj-lt"/>
                        <a:ea typeface="Times New Roman" panose="02020603050405020304" pitchFamily="18" charset="0"/>
                        <a:cs typeface="Times New Roman" panose="02020603050405020304" pitchFamily="18" charset="0"/>
                      </a:endParaRPr>
                    </a:p>
                  </a:txBody>
                  <a:tcPr marL="34233" marR="34233" marT="0" marB="0"/>
                </a:tc>
                <a:extLst>
                  <a:ext uri="{0D108BD9-81ED-4DB2-BD59-A6C34878D82A}">
                    <a16:rowId xmlns:a16="http://schemas.microsoft.com/office/drawing/2014/main" val="1535888796"/>
                  </a:ext>
                </a:extLst>
              </a:tr>
              <a:tr h="316983">
                <a:tc>
                  <a:txBody>
                    <a:bodyPr/>
                    <a:lstStyle/>
                    <a:p>
                      <a:pPr algn="ctr">
                        <a:spcAft>
                          <a:spcPts val="0"/>
                        </a:spcAft>
                      </a:pPr>
                      <a:r>
                        <a:rPr lang="es-ES" sz="1300">
                          <a:effectLst/>
                          <a:latin typeface="+mj-lt"/>
                        </a:rPr>
                        <a:t>9</a:t>
                      </a:r>
                      <a:endParaRPr lang="es-CL" sz="1300">
                        <a:effectLst/>
                        <a:latin typeface="+mj-lt"/>
                        <a:ea typeface="Times New Roman" panose="02020603050405020304" pitchFamily="18" charset="0"/>
                        <a:cs typeface="Times New Roman" panose="02020603050405020304" pitchFamily="18" charset="0"/>
                      </a:endParaRPr>
                    </a:p>
                  </a:txBody>
                  <a:tcPr marL="34233" marR="34233" marT="0" marB="0"/>
                </a:tc>
                <a:tc>
                  <a:txBody>
                    <a:bodyPr/>
                    <a:lstStyle/>
                    <a:p>
                      <a:pPr>
                        <a:spcAft>
                          <a:spcPts val="0"/>
                        </a:spcAft>
                      </a:pPr>
                      <a:r>
                        <a:rPr lang="es-ES" sz="1300">
                          <a:effectLst/>
                          <a:latin typeface="+mj-lt"/>
                        </a:rPr>
                        <a:t>Sistema real probado en un entorno operacional</a:t>
                      </a:r>
                      <a:endParaRPr lang="es-CL" sz="1300">
                        <a:effectLst/>
                        <a:latin typeface="+mj-lt"/>
                        <a:ea typeface="Times New Roman" panose="02020603050405020304" pitchFamily="18" charset="0"/>
                        <a:cs typeface="Times New Roman" panose="02020603050405020304" pitchFamily="18" charset="0"/>
                      </a:endParaRPr>
                    </a:p>
                  </a:txBody>
                  <a:tcPr marL="34233" marR="34233" marT="0" marB="0"/>
                </a:tc>
                <a:tc>
                  <a:txBody>
                    <a:bodyPr/>
                    <a:lstStyle/>
                    <a:p>
                      <a:pPr>
                        <a:spcAft>
                          <a:spcPts val="0"/>
                        </a:spcAft>
                      </a:pPr>
                      <a:r>
                        <a:rPr lang="es-ES" sz="1300" dirty="0">
                          <a:effectLst/>
                          <a:latin typeface="+mj-lt"/>
                        </a:rPr>
                        <a:t>La tecnología se encuentra en su forma final y funcionando bajo la gama completa de condiciones operativas. </a:t>
                      </a:r>
                      <a:endParaRPr lang="es-CL" sz="1300" dirty="0">
                        <a:effectLst/>
                        <a:latin typeface="+mj-lt"/>
                        <a:ea typeface="Times New Roman" panose="02020603050405020304" pitchFamily="18" charset="0"/>
                        <a:cs typeface="Times New Roman" panose="02020603050405020304" pitchFamily="18" charset="0"/>
                      </a:endParaRPr>
                    </a:p>
                  </a:txBody>
                  <a:tcPr marL="34233" marR="34233" marT="0" marB="0"/>
                </a:tc>
                <a:extLst>
                  <a:ext uri="{0D108BD9-81ED-4DB2-BD59-A6C34878D82A}">
                    <a16:rowId xmlns:a16="http://schemas.microsoft.com/office/drawing/2014/main" val="1685736378"/>
                  </a:ext>
                </a:extLst>
              </a:tr>
            </a:tbl>
          </a:graphicData>
        </a:graphic>
      </p:graphicFrame>
    </p:spTree>
    <p:extLst>
      <p:ext uri="{BB962C8B-B14F-4D97-AF65-F5344CB8AC3E}">
        <p14:creationId xmlns:p14="http://schemas.microsoft.com/office/powerpoint/2010/main" val="12629307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Captura de pantalla de un celular con texto e imagen&#10;&#10;Descripción generada automáticamente">
            <a:extLst>
              <a:ext uri="{FF2B5EF4-FFF2-40B4-BE49-F238E27FC236}">
                <a16:creationId xmlns:a16="http://schemas.microsoft.com/office/drawing/2014/main" id="{8C863BF4-20BA-413F-8E7E-E8F672A230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Tree>
    <p:extLst>
      <p:ext uri="{BB962C8B-B14F-4D97-AF65-F5344CB8AC3E}">
        <p14:creationId xmlns:p14="http://schemas.microsoft.com/office/powerpoint/2010/main" val="10404040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a:extLst>
              <a:ext uri="{FF2B5EF4-FFF2-40B4-BE49-F238E27FC236}">
                <a16:creationId xmlns:a16="http://schemas.microsoft.com/office/drawing/2014/main" id="{1463E66A-A274-3644-9B06-6A7A74EDE3E2}"/>
              </a:ext>
            </a:extLst>
          </p:cNvPr>
          <p:cNvSpPr txBox="1"/>
          <p:nvPr/>
        </p:nvSpPr>
        <p:spPr>
          <a:xfrm>
            <a:off x="2219555" y="167355"/>
            <a:ext cx="8675972" cy="369332"/>
          </a:xfrm>
          <a:prstGeom prst="rect">
            <a:avLst/>
          </a:prstGeom>
          <a:noFill/>
        </p:spPr>
        <p:txBody>
          <a:bodyPr wrap="square" rtlCol="0">
            <a:spAutoFit/>
          </a:bodyPr>
          <a:lstStyle/>
          <a:p>
            <a:r>
              <a:rPr lang="es-CL" b="1" dirty="0">
                <a:solidFill>
                  <a:srgbClr val="009ED0"/>
                </a:solidFill>
                <a:latin typeface="Segoe UI Black" panose="020B0A02040204020203" pitchFamily="34" charset="0"/>
                <a:ea typeface="Segoe UI Black" panose="020B0A02040204020203" pitchFamily="34" charset="0"/>
                <a:cs typeface="Segoe UI Semibold" panose="020B0702040204020203" pitchFamily="34" charset="0"/>
              </a:rPr>
              <a:t>NIVELES DE MADUREZ TECNOLÓGICA O TECHNOLOGY READINESS LEVELS (TRLs)  </a:t>
            </a:r>
          </a:p>
        </p:txBody>
      </p:sp>
      <p:cxnSp>
        <p:nvCxnSpPr>
          <p:cNvPr id="11" name="2 Conector recto">
            <a:extLst>
              <a:ext uri="{FF2B5EF4-FFF2-40B4-BE49-F238E27FC236}">
                <a16:creationId xmlns:a16="http://schemas.microsoft.com/office/drawing/2014/main" id="{2B878AC5-27B8-EC4E-8A1A-658201CD896F}"/>
              </a:ext>
            </a:extLst>
          </p:cNvPr>
          <p:cNvCxnSpPr>
            <a:cxnSpLocks/>
          </p:cNvCxnSpPr>
          <p:nvPr/>
        </p:nvCxnSpPr>
        <p:spPr>
          <a:xfrm>
            <a:off x="2261539" y="516553"/>
            <a:ext cx="774534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2" name="Tabla 1">
            <a:extLst>
              <a:ext uri="{FF2B5EF4-FFF2-40B4-BE49-F238E27FC236}">
                <a16:creationId xmlns:a16="http://schemas.microsoft.com/office/drawing/2014/main" id="{19835373-098A-C942-8EE0-574F69498644}"/>
              </a:ext>
            </a:extLst>
          </p:cNvPr>
          <p:cNvGraphicFramePr>
            <a:graphicFrameLocks noGrp="1"/>
          </p:cNvGraphicFramePr>
          <p:nvPr>
            <p:extLst>
              <p:ext uri="{D42A27DB-BD31-4B8C-83A1-F6EECF244321}">
                <p14:modId xmlns:p14="http://schemas.microsoft.com/office/powerpoint/2010/main" val="3557712017"/>
              </p:ext>
            </p:extLst>
          </p:nvPr>
        </p:nvGraphicFramePr>
        <p:xfrm>
          <a:off x="2395470" y="991674"/>
          <a:ext cx="9620518" cy="5606150"/>
        </p:xfrm>
        <a:graphic>
          <a:graphicData uri="http://schemas.openxmlformats.org/drawingml/2006/table">
            <a:tbl>
              <a:tblPr firstRow="1" firstCol="1" bandRow="1">
                <a:tableStyleId>{5C22544A-7EE6-4342-B048-85BDC9FD1C3A}</a:tableStyleId>
              </a:tblPr>
              <a:tblGrid>
                <a:gridCol w="592428">
                  <a:extLst>
                    <a:ext uri="{9D8B030D-6E8A-4147-A177-3AD203B41FA5}">
                      <a16:colId xmlns:a16="http://schemas.microsoft.com/office/drawing/2014/main" val="2796435727"/>
                    </a:ext>
                  </a:extLst>
                </a:gridCol>
                <a:gridCol w="2189409">
                  <a:extLst>
                    <a:ext uri="{9D8B030D-6E8A-4147-A177-3AD203B41FA5}">
                      <a16:colId xmlns:a16="http://schemas.microsoft.com/office/drawing/2014/main" val="2778660285"/>
                    </a:ext>
                  </a:extLst>
                </a:gridCol>
                <a:gridCol w="6838681">
                  <a:extLst>
                    <a:ext uri="{9D8B030D-6E8A-4147-A177-3AD203B41FA5}">
                      <a16:colId xmlns:a16="http://schemas.microsoft.com/office/drawing/2014/main" val="2629524673"/>
                    </a:ext>
                  </a:extLst>
                </a:gridCol>
              </a:tblGrid>
              <a:tr h="155313">
                <a:tc>
                  <a:txBody>
                    <a:bodyPr/>
                    <a:lstStyle/>
                    <a:p>
                      <a:pPr algn="ctr">
                        <a:spcAft>
                          <a:spcPts val="0"/>
                        </a:spcAft>
                      </a:pPr>
                      <a:r>
                        <a:rPr lang="es-ES" sz="1400">
                          <a:effectLst/>
                          <a:latin typeface="+mj-lt"/>
                        </a:rPr>
                        <a:t>TRL</a:t>
                      </a:r>
                      <a:endParaRPr lang="es-CL" sz="1400">
                        <a:effectLst/>
                        <a:latin typeface="+mj-lt"/>
                        <a:ea typeface="Times New Roman" panose="02020603050405020304" pitchFamily="18" charset="0"/>
                        <a:cs typeface="Times New Roman" panose="02020603050405020304" pitchFamily="18" charset="0"/>
                      </a:endParaRPr>
                    </a:p>
                  </a:txBody>
                  <a:tcPr marL="46566" marR="46566" marT="0" marB="0"/>
                </a:tc>
                <a:tc>
                  <a:txBody>
                    <a:bodyPr/>
                    <a:lstStyle/>
                    <a:p>
                      <a:pPr algn="ctr">
                        <a:spcAft>
                          <a:spcPts val="0"/>
                        </a:spcAft>
                      </a:pPr>
                      <a:r>
                        <a:rPr lang="es-ES" sz="1400">
                          <a:effectLst/>
                          <a:latin typeface="+mj-lt"/>
                        </a:rPr>
                        <a:t>Definición</a:t>
                      </a:r>
                      <a:endParaRPr lang="es-CL" sz="1400">
                        <a:effectLst/>
                        <a:latin typeface="+mj-lt"/>
                        <a:ea typeface="Times New Roman" panose="02020603050405020304" pitchFamily="18" charset="0"/>
                        <a:cs typeface="Times New Roman" panose="02020603050405020304" pitchFamily="18" charset="0"/>
                      </a:endParaRPr>
                    </a:p>
                  </a:txBody>
                  <a:tcPr marL="46566" marR="46566" marT="0" marB="0"/>
                </a:tc>
                <a:tc>
                  <a:txBody>
                    <a:bodyPr/>
                    <a:lstStyle/>
                    <a:p>
                      <a:pPr algn="ctr">
                        <a:spcAft>
                          <a:spcPts val="0"/>
                        </a:spcAft>
                      </a:pPr>
                      <a:r>
                        <a:rPr lang="es-ES" sz="1400">
                          <a:effectLst/>
                          <a:latin typeface="+mj-lt"/>
                        </a:rPr>
                        <a:t>Descripción </a:t>
                      </a:r>
                      <a:endParaRPr lang="es-CL" sz="1400">
                        <a:effectLst/>
                        <a:latin typeface="+mj-lt"/>
                        <a:ea typeface="Times New Roman" panose="02020603050405020304" pitchFamily="18" charset="0"/>
                        <a:cs typeface="Times New Roman" panose="02020603050405020304" pitchFamily="18" charset="0"/>
                      </a:endParaRPr>
                    </a:p>
                  </a:txBody>
                  <a:tcPr marL="46566" marR="46566" marT="0" marB="0"/>
                </a:tc>
                <a:extLst>
                  <a:ext uri="{0D108BD9-81ED-4DB2-BD59-A6C34878D82A}">
                    <a16:rowId xmlns:a16="http://schemas.microsoft.com/office/drawing/2014/main" val="1955867917"/>
                  </a:ext>
                </a:extLst>
              </a:tr>
              <a:tr h="713918">
                <a:tc>
                  <a:txBody>
                    <a:bodyPr/>
                    <a:lstStyle/>
                    <a:p>
                      <a:pPr algn="ctr">
                        <a:spcAft>
                          <a:spcPts val="0"/>
                        </a:spcAft>
                      </a:pPr>
                      <a:r>
                        <a:rPr lang="es-ES" sz="1400">
                          <a:effectLst/>
                          <a:latin typeface="+mj-lt"/>
                        </a:rPr>
                        <a:t>1</a:t>
                      </a:r>
                      <a:endParaRPr lang="es-CL" sz="1400">
                        <a:effectLst/>
                        <a:latin typeface="+mj-lt"/>
                        <a:ea typeface="Times New Roman" panose="02020603050405020304" pitchFamily="18" charset="0"/>
                        <a:cs typeface="Times New Roman" panose="02020603050405020304" pitchFamily="18" charset="0"/>
                      </a:endParaRPr>
                    </a:p>
                  </a:txBody>
                  <a:tcPr marL="46566" marR="46566" marT="0" marB="0"/>
                </a:tc>
                <a:tc>
                  <a:txBody>
                    <a:bodyPr/>
                    <a:lstStyle/>
                    <a:p>
                      <a:pPr>
                        <a:spcAft>
                          <a:spcPts val="0"/>
                        </a:spcAft>
                      </a:pPr>
                      <a:r>
                        <a:rPr lang="es-ES" sz="1400">
                          <a:effectLst/>
                          <a:latin typeface="+mj-lt"/>
                        </a:rPr>
                        <a:t>Principios básicos estudiados</a:t>
                      </a:r>
                      <a:endParaRPr lang="es-CL" sz="1400">
                        <a:effectLst/>
                        <a:latin typeface="+mj-lt"/>
                        <a:ea typeface="Times New Roman" panose="02020603050405020304" pitchFamily="18" charset="0"/>
                        <a:cs typeface="Times New Roman" panose="02020603050405020304" pitchFamily="18" charset="0"/>
                      </a:endParaRPr>
                    </a:p>
                  </a:txBody>
                  <a:tcPr marL="46566" marR="46566" marT="0" marB="0"/>
                </a:tc>
                <a:tc>
                  <a:txBody>
                    <a:bodyPr/>
                    <a:lstStyle/>
                    <a:p>
                      <a:pPr>
                        <a:spcAft>
                          <a:spcPts val="0"/>
                        </a:spcAft>
                      </a:pPr>
                      <a:r>
                        <a:rPr lang="es-CL" sz="1400">
                          <a:effectLst/>
                          <a:latin typeface="+mj-lt"/>
                        </a:rPr>
                        <a:t>Nivel más bajo de la disponibilidad de la tecnología software. Se está investigando un nuevo dominio software por parte de la comunidad científica a nivel de investigación básica. Este nivel comprende el desarrollo de los usos básicos así como las propiedades básicas de la arquitectura software, las formulaciones matemáticas y los algoritmos generales.</a:t>
                      </a:r>
                      <a:endParaRPr lang="es-CL" sz="1400">
                        <a:effectLst/>
                        <a:latin typeface="+mj-lt"/>
                        <a:ea typeface="Times New Roman" panose="02020603050405020304" pitchFamily="18" charset="0"/>
                        <a:cs typeface="Times New Roman" panose="02020603050405020304" pitchFamily="18" charset="0"/>
                      </a:endParaRPr>
                    </a:p>
                  </a:txBody>
                  <a:tcPr marL="46566" marR="46566" marT="0" marB="0"/>
                </a:tc>
                <a:extLst>
                  <a:ext uri="{0D108BD9-81ED-4DB2-BD59-A6C34878D82A}">
                    <a16:rowId xmlns:a16="http://schemas.microsoft.com/office/drawing/2014/main" val="3503676881"/>
                  </a:ext>
                </a:extLst>
              </a:tr>
              <a:tr h="465937">
                <a:tc>
                  <a:txBody>
                    <a:bodyPr/>
                    <a:lstStyle/>
                    <a:p>
                      <a:pPr algn="ctr">
                        <a:spcAft>
                          <a:spcPts val="0"/>
                        </a:spcAft>
                      </a:pPr>
                      <a:r>
                        <a:rPr lang="es-ES" sz="1400">
                          <a:effectLst/>
                          <a:latin typeface="+mj-lt"/>
                        </a:rPr>
                        <a:t>2</a:t>
                      </a:r>
                      <a:endParaRPr lang="es-CL" sz="1400">
                        <a:effectLst/>
                        <a:latin typeface="+mj-lt"/>
                        <a:ea typeface="Times New Roman" panose="02020603050405020304" pitchFamily="18" charset="0"/>
                        <a:cs typeface="Times New Roman" panose="02020603050405020304" pitchFamily="18" charset="0"/>
                      </a:endParaRPr>
                    </a:p>
                  </a:txBody>
                  <a:tcPr marL="46566" marR="46566" marT="0" marB="0"/>
                </a:tc>
                <a:tc>
                  <a:txBody>
                    <a:bodyPr/>
                    <a:lstStyle/>
                    <a:p>
                      <a:pPr>
                        <a:spcAft>
                          <a:spcPts val="0"/>
                        </a:spcAft>
                      </a:pPr>
                      <a:r>
                        <a:rPr lang="es-ES" sz="1400">
                          <a:effectLst/>
                          <a:latin typeface="+mj-lt"/>
                        </a:rPr>
                        <a:t>Concepto tecnológico formulado</a:t>
                      </a:r>
                      <a:endParaRPr lang="es-CL" sz="1400">
                        <a:effectLst/>
                        <a:latin typeface="+mj-lt"/>
                        <a:ea typeface="Times New Roman" panose="02020603050405020304" pitchFamily="18" charset="0"/>
                        <a:cs typeface="Times New Roman" panose="02020603050405020304" pitchFamily="18" charset="0"/>
                      </a:endParaRPr>
                    </a:p>
                  </a:txBody>
                  <a:tcPr marL="46566" marR="46566" marT="0" marB="0"/>
                </a:tc>
                <a:tc>
                  <a:txBody>
                    <a:bodyPr/>
                    <a:lstStyle/>
                    <a:p>
                      <a:pPr>
                        <a:spcAft>
                          <a:spcPts val="0"/>
                        </a:spcAft>
                      </a:pPr>
                      <a:r>
                        <a:rPr lang="es-CL" sz="1400">
                          <a:effectLst/>
                          <a:latin typeface="+mj-lt"/>
                        </a:rPr>
                        <a:t>Se comienza a investigar las aplicaciones prácticas del nuevo software aunque las posibles aplicaciones son todavía especulativas.</a:t>
                      </a:r>
                      <a:endParaRPr lang="es-CL" sz="1400">
                        <a:effectLst/>
                        <a:latin typeface="+mj-lt"/>
                        <a:ea typeface="Times New Roman" panose="02020603050405020304" pitchFamily="18" charset="0"/>
                        <a:cs typeface="Times New Roman" panose="02020603050405020304" pitchFamily="18" charset="0"/>
                      </a:endParaRPr>
                    </a:p>
                  </a:txBody>
                  <a:tcPr marL="46566" marR="46566" marT="0" marB="0"/>
                </a:tc>
                <a:extLst>
                  <a:ext uri="{0D108BD9-81ED-4DB2-BD59-A6C34878D82A}">
                    <a16:rowId xmlns:a16="http://schemas.microsoft.com/office/drawing/2014/main" val="3826493842"/>
                  </a:ext>
                </a:extLst>
              </a:tr>
              <a:tr h="621248">
                <a:tc>
                  <a:txBody>
                    <a:bodyPr/>
                    <a:lstStyle/>
                    <a:p>
                      <a:pPr algn="ctr">
                        <a:spcAft>
                          <a:spcPts val="0"/>
                        </a:spcAft>
                      </a:pPr>
                      <a:r>
                        <a:rPr lang="es-ES" sz="1400">
                          <a:effectLst/>
                          <a:latin typeface="+mj-lt"/>
                        </a:rPr>
                        <a:t>3</a:t>
                      </a:r>
                      <a:endParaRPr lang="es-CL" sz="1400">
                        <a:effectLst/>
                        <a:latin typeface="+mj-lt"/>
                        <a:ea typeface="Times New Roman" panose="02020603050405020304" pitchFamily="18" charset="0"/>
                        <a:cs typeface="Times New Roman" panose="02020603050405020304" pitchFamily="18" charset="0"/>
                      </a:endParaRPr>
                    </a:p>
                  </a:txBody>
                  <a:tcPr marL="46566" marR="46566" marT="0" marB="0"/>
                </a:tc>
                <a:tc>
                  <a:txBody>
                    <a:bodyPr/>
                    <a:lstStyle/>
                    <a:p>
                      <a:pPr>
                        <a:spcAft>
                          <a:spcPts val="0"/>
                        </a:spcAft>
                      </a:pPr>
                      <a:r>
                        <a:rPr lang="es-CL" sz="1400">
                          <a:effectLst/>
                          <a:latin typeface="+mj-lt"/>
                        </a:rPr>
                        <a:t>Prueba de concepto experimental</a:t>
                      </a:r>
                      <a:endParaRPr lang="es-CL" sz="1400">
                        <a:effectLst/>
                        <a:latin typeface="+mj-lt"/>
                        <a:ea typeface="Times New Roman" panose="02020603050405020304" pitchFamily="18" charset="0"/>
                        <a:cs typeface="Times New Roman" panose="02020603050405020304" pitchFamily="18" charset="0"/>
                      </a:endParaRPr>
                    </a:p>
                  </a:txBody>
                  <a:tcPr marL="46566" marR="46566" marT="0" marB="0"/>
                </a:tc>
                <a:tc>
                  <a:txBody>
                    <a:bodyPr/>
                    <a:lstStyle/>
                    <a:p>
                      <a:pPr>
                        <a:spcAft>
                          <a:spcPts val="0"/>
                        </a:spcAft>
                      </a:pPr>
                      <a:r>
                        <a:rPr lang="es-CL" sz="1400">
                          <a:effectLst/>
                          <a:latin typeface="+mj-lt"/>
                        </a:rPr>
                        <a:t>Se comienza una actividad intensa de I+D y se comienza a demostrar la viabilidad del nuevo software a través de estudios analíticos y de laboratorio.</a:t>
                      </a:r>
                      <a:endParaRPr lang="es-CL" sz="1400">
                        <a:effectLst/>
                        <a:latin typeface="+mj-lt"/>
                        <a:ea typeface="Times New Roman" panose="02020603050405020304" pitchFamily="18" charset="0"/>
                        <a:cs typeface="Times New Roman" panose="02020603050405020304" pitchFamily="18" charset="0"/>
                      </a:endParaRPr>
                    </a:p>
                  </a:txBody>
                  <a:tcPr marL="46566" marR="46566" marT="0" marB="0"/>
                </a:tc>
                <a:extLst>
                  <a:ext uri="{0D108BD9-81ED-4DB2-BD59-A6C34878D82A}">
                    <a16:rowId xmlns:a16="http://schemas.microsoft.com/office/drawing/2014/main" val="2377139247"/>
                  </a:ext>
                </a:extLst>
              </a:tr>
              <a:tr h="465937">
                <a:tc>
                  <a:txBody>
                    <a:bodyPr/>
                    <a:lstStyle/>
                    <a:p>
                      <a:pPr algn="ctr">
                        <a:spcAft>
                          <a:spcPts val="0"/>
                        </a:spcAft>
                      </a:pPr>
                      <a:r>
                        <a:rPr lang="es-ES" sz="1400">
                          <a:effectLst/>
                          <a:latin typeface="+mj-lt"/>
                        </a:rPr>
                        <a:t>4</a:t>
                      </a:r>
                      <a:endParaRPr lang="es-CL" sz="1400">
                        <a:effectLst/>
                        <a:latin typeface="+mj-lt"/>
                        <a:ea typeface="Times New Roman" panose="02020603050405020304" pitchFamily="18" charset="0"/>
                        <a:cs typeface="Times New Roman" panose="02020603050405020304" pitchFamily="18" charset="0"/>
                      </a:endParaRPr>
                    </a:p>
                  </a:txBody>
                  <a:tcPr marL="46566" marR="46566" marT="0" marB="0"/>
                </a:tc>
                <a:tc>
                  <a:txBody>
                    <a:bodyPr/>
                    <a:lstStyle/>
                    <a:p>
                      <a:pPr>
                        <a:spcAft>
                          <a:spcPts val="0"/>
                        </a:spcAft>
                      </a:pPr>
                      <a:r>
                        <a:rPr lang="es-ES" sz="1400">
                          <a:effectLst/>
                          <a:latin typeface="+mj-lt"/>
                        </a:rPr>
                        <a:t>Tecnología validada en laboratorio</a:t>
                      </a:r>
                      <a:endParaRPr lang="es-CL" sz="1400">
                        <a:effectLst/>
                        <a:latin typeface="+mj-lt"/>
                        <a:ea typeface="Times New Roman" panose="02020603050405020304" pitchFamily="18" charset="0"/>
                        <a:cs typeface="Times New Roman" panose="02020603050405020304" pitchFamily="18" charset="0"/>
                      </a:endParaRPr>
                    </a:p>
                  </a:txBody>
                  <a:tcPr marL="46566" marR="46566" marT="0" marB="0"/>
                </a:tc>
                <a:tc>
                  <a:txBody>
                    <a:bodyPr/>
                    <a:lstStyle/>
                    <a:p>
                      <a:pPr>
                        <a:spcAft>
                          <a:spcPts val="0"/>
                        </a:spcAft>
                      </a:pPr>
                      <a:r>
                        <a:rPr lang="es-CL" sz="1400">
                          <a:effectLst/>
                          <a:latin typeface="+mj-lt"/>
                        </a:rPr>
                        <a:t>Se comienzan a integrar los diferentes componentes de software básico para demostrar que pueden funcionar conjuntamente.</a:t>
                      </a:r>
                      <a:endParaRPr lang="es-CL" sz="1400">
                        <a:effectLst/>
                        <a:latin typeface="+mj-lt"/>
                        <a:ea typeface="Times New Roman" panose="02020603050405020304" pitchFamily="18" charset="0"/>
                        <a:cs typeface="Times New Roman" panose="02020603050405020304" pitchFamily="18" charset="0"/>
                      </a:endParaRPr>
                    </a:p>
                  </a:txBody>
                  <a:tcPr marL="46566" marR="46566" marT="0" marB="0"/>
                </a:tc>
                <a:extLst>
                  <a:ext uri="{0D108BD9-81ED-4DB2-BD59-A6C34878D82A}">
                    <a16:rowId xmlns:a16="http://schemas.microsoft.com/office/drawing/2014/main" val="1743282597"/>
                  </a:ext>
                </a:extLst>
              </a:tr>
              <a:tr h="776561">
                <a:tc>
                  <a:txBody>
                    <a:bodyPr/>
                    <a:lstStyle/>
                    <a:p>
                      <a:pPr algn="ctr">
                        <a:spcAft>
                          <a:spcPts val="0"/>
                        </a:spcAft>
                      </a:pPr>
                      <a:r>
                        <a:rPr lang="es-ES" sz="1400">
                          <a:effectLst/>
                          <a:latin typeface="+mj-lt"/>
                        </a:rPr>
                        <a:t>5</a:t>
                      </a:r>
                      <a:endParaRPr lang="es-CL" sz="1400">
                        <a:effectLst/>
                        <a:latin typeface="+mj-lt"/>
                        <a:ea typeface="Times New Roman" panose="02020603050405020304" pitchFamily="18" charset="0"/>
                        <a:cs typeface="Times New Roman" panose="02020603050405020304" pitchFamily="18" charset="0"/>
                      </a:endParaRPr>
                    </a:p>
                  </a:txBody>
                  <a:tcPr marL="46566" marR="46566" marT="0" marB="0"/>
                </a:tc>
                <a:tc>
                  <a:txBody>
                    <a:bodyPr/>
                    <a:lstStyle/>
                    <a:p>
                      <a:pPr>
                        <a:spcAft>
                          <a:spcPts val="0"/>
                        </a:spcAft>
                      </a:pPr>
                      <a:r>
                        <a:rPr lang="es-ES" sz="1400">
                          <a:effectLst/>
                          <a:latin typeface="+mj-lt"/>
                        </a:rPr>
                        <a:t>Tecnología validada en entorno relevante</a:t>
                      </a:r>
                      <a:endParaRPr lang="es-CL" sz="1400">
                        <a:effectLst/>
                        <a:latin typeface="+mj-lt"/>
                        <a:ea typeface="Times New Roman" panose="02020603050405020304" pitchFamily="18" charset="0"/>
                        <a:cs typeface="Times New Roman" panose="02020603050405020304" pitchFamily="18" charset="0"/>
                      </a:endParaRPr>
                    </a:p>
                  </a:txBody>
                  <a:tcPr marL="46566" marR="46566" marT="0" marB="0"/>
                </a:tc>
                <a:tc>
                  <a:txBody>
                    <a:bodyPr/>
                    <a:lstStyle/>
                    <a:p>
                      <a:pPr>
                        <a:spcAft>
                          <a:spcPts val="0"/>
                        </a:spcAft>
                      </a:pPr>
                      <a:r>
                        <a:rPr lang="es-CL" sz="1400">
                          <a:effectLst/>
                          <a:latin typeface="+mj-lt"/>
                        </a:rPr>
                        <a:t>En este nivel la nueva tecnología software se encuentra preparada para integrarse en sistemas existentes y los algoritmos pueden ejecutarse en procesadores con características similares a las de un entorno operativo.</a:t>
                      </a:r>
                      <a:endParaRPr lang="es-CL" sz="1400">
                        <a:effectLst/>
                        <a:latin typeface="+mj-lt"/>
                        <a:ea typeface="Times New Roman" panose="02020603050405020304" pitchFamily="18" charset="0"/>
                        <a:cs typeface="Times New Roman" panose="02020603050405020304" pitchFamily="18" charset="0"/>
                      </a:endParaRPr>
                    </a:p>
                  </a:txBody>
                  <a:tcPr marL="46566" marR="46566" marT="0" marB="0"/>
                </a:tc>
                <a:extLst>
                  <a:ext uri="{0D108BD9-81ED-4DB2-BD59-A6C34878D82A}">
                    <a16:rowId xmlns:a16="http://schemas.microsoft.com/office/drawing/2014/main" val="306700105"/>
                  </a:ext>
                </a:extLst>
              </a:tr>
              <a:tr h="621248">
                <a:tc>
                  <a:txBody>
                    <a:bodyPr/>
                    <a:lstStyle/>
                    <a:p>
                      <a:pPr algn="ctr">
                        <a:spcAft>
                          <a:spcPts val="0"/>
                        </a:spcAft>
                      </a:pPr>
                      <a:r>
                        <a:rPr lang="es-ES" sz="1400">
                          <a:effectLst/>
                          <a:latin typeface="+mj-lt"/>
                        </a:rPr>
                        <a:t>6</a:t>
                      </a:r>
                      <a:endParaRPr lang="es-CL" sz="1400">
                        <a:effectLst/>
                        <a:latin typeface="+mj-lt"/>
                        <a:ea typeface="Times New Roman" panose="02020603050405020304" pitchFamily="18" charset="0"/>
                        <a:cs typeface="Times New Roman" panose="02020603050405020304" pitchFamily="18" charset="0"/>
                      </a:endParaRPr>
                    </a:p>
                  </a:txBody>
                  <a:tcPr marL="46566" marR="46566" marT="0" marB="0"/>
                </a:tc>
                <a:tc>
                  <a:txBody>
                    <a:bodyPr/>
                    <a:lstStyle/>
                    <a:p>
                      <a:pPr>
                        <a:spcAft>
                          <a:spcPts val="0"/>
                        </a:spcAft>
                      </a:pPr>
                      <a:r>
                        <a:rPr lang="es-ES" sz="1400">
                          <a:effectLst/>
                          <a:latin typeface="+mj-lt"/>
                        </a:rPr>
                        <a:t>Tecnología demostrada en un entorno relevante</a:t>
                      </a:r>
                      <a:endParaRPr lang="es-CL" sz="1400">
                        <a:effectLst/>
                        <a:latin typeface="+mj-lt"/>
                        <a:ea typeface="Times New Roman" panose="02020603050405020304" pitchFamily="18" charset="0"/>
                        <a:cs typeface="Times New Roman" panose="02020603050405020304" pitchFamily="18" charset="0"/>
                      </a:endParaRPr>
                    </a:p>
                  </a:txBody>
                  <a:tcPr marL="46566" marR="46566" marT="0" marB="0"/>
                </a:tc>
                <a:tc>
                  <a:txBody>
                    <a:bodyPr/>
                    <a:lstStyle/>
                    <a:p>
                      <a:pPr>
                        <a:spcAft>
                          <a:spcPts val="0"/>
                        </a:spcAft>
                      </a:pPr>
                      <a:r>
                        <a:rPr lang="es-CL" sz="1400">
                          <a:effectLst/>
                          <a:latin typeface="+mj-lt"/>
                        </a:rPr>
                        <a:t>En este nivel se pasaría de las implementaciones a nivel de propotipo de laboratorio a implementaciones completas en entornos reales.</a:t>
                      </a:r>
                      <a:endParaRPr lang="es-CL" sz="1400">
                        <a:effectLst/>
                        <a:latin typeface="+mj-lt"/>
                        <a:ea typeface="Times New Roman" panose="02020603050405020304" pitchFamily="18" charset="0"/>
                        <a:cs typeface="Times New Roman" panose="02020603050405020304" pitchFamily="18" charset="0"/>
                      </a:endParaRPr>
                    </a:p>
                  </a:txBody>
                  <a:tcPr marL="46566" marR="46566" marT="0" marB="0"/>
                </a:tc>
                <a:extLst>
                  <a:ext uri="{0D108BD9-81ED-4DB2-BD59-A6C34878D82A}">
                    <a16:rowId xmlns:a16="http://schemas.microsoft.com/office/drawing/2014/main" val="3541892778"/>
                  </a:ext>
                </a:extLst>
              </a:tr>
              <a:tr h="621248">
                <a:tc>
                  <a:txBody>
                    <a:bodyPr/>
                    <a:lstStyle/>
                    <a:p>
                      <a:pPr algn="ctr">
                        <a:spcAft>
                          <a:spcPts val="0"/>
                        </a:spcAft>
                      </a:pPr>
                      <a:r>
                        <a:rPr lang="es-ES" sz="1400">
                          <a:effectLst/>
                          <a:latin typeface="+mj-lt"/>
                        </a:rPr>
                        <a:t>7</a:t>
                      </a:r>
                      <a:endParaRPr lang="es-CL" sz="1400">
                        <a:effectLst/>
                        <a:latin typeface="+mj-lt"/>
                        <a:ea typeface="Times New Roman" panose="02020603050405020304" pitchFamily="18" charset="0"/>
                        <a:cs typeface="Times New Roman" panose="02020603050405020304" pitchFamily="18" charset="0"/>
                      </a:endParaRPr>
                    </a:p>
                  </a:txBody>
                  <a:tcPr marL="46566" marR="46566" marT="0" marB="0"/>
                </a:tc>
                <a:tc>
                  <a:txBody>
                    <a:bodyPr/>
                    <a:lstStyle/>
                    <a:p>
                      <a:pPr>
                        <a:spcAft>
                          <a:spcPts val="0"/>
                        </a:spcAft>
                      </a:pPr>
                      <a:r>
                        <a:rPr lang="es-ES" sz="1400">
                          <a:effectLst/>
                          <a:latin typeface="+mj-lt"/>
                        </a:rPr>
                        <a:t>Demostración de prototipo en entorno operacional</a:t>
                      </a:r>
                      <a:endParaRPr lang="es-CL" sz="1400">
                        <a:effectLst/>
                        <a:latin typeface="+mj-lt"/>
                        <a:ea typeface="Times New Roman" panose="02020603050405020304" pitchFamily="18" charset="0"/>
                        <a:cs typeface="Times New Roman" panose="02020603050405020304" pitchFamily="18" charset="0"/>
                      </a:endParaRPr>
                    </a:p>
                  </a:txBody>
                  <a:tcPr marL="46566" marR="46566" marT="0" marB="0"/>
                </a:tc>
                <a:tc>
                  <a:txBody>
                    <a:bodyPr/>
                    <a:lstStyle/>
                    <a:p>
                      <a:pPr>
                        <a:spcAft>
                          <a:spcPts val="0"/>
                        </a:spcAft>
                      </a:pPr>
                      <a:r>
                        <a:rPr lang="es-CL" sz="1400">
                          <a:effectLst/>
                          <a:latin typeface="+mj-lt"/>
                        </a:rPr>
                        <a:t>En este nivel la tecnología software está preparada para su demostración y prueba con sistemas HW/SW (hardware/software) operativos.</a:t>
                      </a:r>
                      <a:endParaRPr lang="es-CL" sz="1400">
                        <a:effectLst/>
                        <a:latin typeface="+mj-lt"/>
                        <a:ea typeface="Times New Roman" panose="02020603050405020304" pitchFamily="18" charset="0"/>
                        <a:cs typeface="Times New Roman" panose="02020603050405020304" pitchFamily="18" charset="0"/>
                      </a:endParaRPr>
                    </a:p>
                  </a:txBody>
                  <a:tcPr marL="46566" marR="46566" marT="0" marB="0"/>
                </a:tc>
                <a:extLst>
                  <a:ext uri="{0D108BD9-81ED-4DB2-BD59-A6C34878D82A}">
                    <a16:rowId xmlns:a16="http://schemas.microsoft.com/office/drawing/2014/main" val="2537737862"/>
                  </a:ext>
                </a:extLst>
              </a:tr>
              <a:tr h="465937">
                <a:tc>
                  <a:txBody>
                    <a:bodyPr/>
                    <a:lstStyle/>
                    <a:p>
                      <a:pPr algn="ctr">
                        <a:spcAft>
                          <a:spcPts val="0"/>
                        </a:spcAft>
                      </a:pPr>
                      <a:r>
                        <a:rPr lang="es-ES" sz="1400">
                          <a:effectLst/>
                          <a:latin typeface="+mj-lt"/>
                        </a:rPr>
                        <a:t>8</a:t>
                      </a:r>
                      <a:endParaRPr lang="es-CL" sz="1400">
                        <a:effectLst/>
                        <a:latin typeface="+mj-lt"/>
                        <a:ea typeface="Times New Roman" panose="02020603050405020304" pitchFamily="18" charset="0"/>
                        <a:cs typeface="Times New Roman" panose="02020603050405020304" pitchFamily="18" charset="0"/>
                      </a:endParaRPr>
                    </a:p>
                  </a:txBody>
                  <a:tcPr marL="46566" marR="46566" marT="0" marB="0"/>
                </a:tc>
                <a:tc>
                  <a:txBody>
                    <a:bodyPr/>
                    <a:lstStyle/>
                    <a:p>
                      <a:pPr>
                        <a:spcAft>
                          <a:spcPts val="0"/>
                        </a:spcAft>
                      </a:pPr>
                      <a:r>
                        <a:rPr lang="es-ES" sz="1400">
                          <a:effectLst/>
                          <a:latin typeface="+mj-lt"/>
                        </a:rPr>
                        <a:t>Sistema completo y cualificado</a:t>
                      </a:r>
                      <a:endParaRPr lang="es-CL" sz="1400">
                        <a:effectLst/>
                        <a:latin typeface="+mj-lt"/>
                        <a:ea typeface="Times New Roman" panose="02020603050405020304" pitchFamily="18" charset="0"/>
                        <a:cs typeface="Times New Roman" panose="02020603050405020304" pitchFamily="18" charset="0"/>
                      </a:endParaRPr>
                    </a:p>
                  </a:txBody>
                  <a:tcPr marL="46566" marR="46566" marT="0" marB="0"/>
                </a:tc>
                <a:tc>
                  <a:txBody>
                    <a:bodyPr/>
                    <a:lstStyle/>
                    <a:p>
                      <a:pPr>
                        <a:spcAft>
                          <a:spcPts val="0"/>
                        </a:spcAft>
                      </a:pPr>
                      <a:r>
                        <a:rPr lang="es-CL" sz="1400">
                          <a:effectLst/>
                          <a:latin typeface="+mj-lt"/>
                        </a:rPr>
                        <a:t>En este nivel todas las funcionalidades del nuevo software se encuentran simuladas y probadas en escenarios reales.</a:t>
                      </a:r>
                      <a:endParaRPr lang="es-CL" sz="1400">
                        <a:effectLst/>
                        <a:latin typeface="+mj-lt"/>
                        <a:ea typeface="Times New Roman" panose="02020603050405020304" pitchFamily="18" charset="0"/>
                        <a:cs typeface="Times New Roman" panose="02020603050405020304" pitchFamily="18" charset="0"/>
                      </a:endParaRPr>
                    </a:p>
                  </a:txBody>
                  <a:tcPr marL="46566" marR="46566" marT="0" marB="0"/>
                </a:tc>
                <a:extLst>
                  <a:ext uri="{0D108BD9-81ED-4DB2-BD59-A6C34878D82A}">
                    <a16:rowId xmlns:a16="http://schemas.microsoft.com/office/drawing/2014/main" val="3155536142"/>
                  </a:ext>
                </a:extLst>
              </a:tr>
              <a:tr h="501234">
                <a:tc>
                  <a:txBody>
                    <a:bodyPr/>
                    <a:lstStyle/>
                    <a:p>
                      <a:pPr algn="ctr">
                        <a:spcAft>
                          <a:spcPts val="0"/>
                        </a:spcAft>
                      </a:pPr>
                      <a:r>
                        <a:rPr lang="es-ES" sz="1400">
                          <a:effectLst/>
                          <a:latin typeface="+mj-lt"/>
                        </a:rPr>
                        <a:t>9</a:t>
                      </a:r>
                      <a:endParaRPr lang="es-CL" sz="1400">
                        <a:effectLst/>
                        <a:latin typeface="+mj-lt"/>
                        <a:ea typeface="Times New Roman" panose="02020603050405020304" pitchFamily="18" charset="0"/>
                        <a:cs typeface="Times New Roman" panose="02020603050405020304" pitchFamily="18" charset="0"/>
                      </a:endParaRPr>
                    </a:p>
                  </a:txBody>
                  <a:tcPr marL="46566" marR="46566" marT="0" marB="0"/>
                </a:tc>
                <a:tc>
                  <a:txBody>
                    <a:bodyPr/>
                    <a:lstStyle/>
                    <a:p>
                      <a:pPr>
                        <a:spcAft>
                          <a:spcPts val="0"/>
                        </a:spcAft>
                      </a:pPr>
                      <a:r>
                        <a:rPr lang="es-ES" sz="1400">
                          <a:effectLst/>
                          <a:latin typeface="+mj-lt"/>
                        </a:rPr>
                        <a:t>Sistema real probado en un entorno operacional</a:t>
                      </a:r>
                      <a:endParaRPr lang="es-CL" sz="1400">
                        <a:effectLst/>
                        <a:latin typeface="+mj-lt"/>
                        <a:ea typeface="Times New Roman" panose="02020603050405020304" pitchFamily="18" charset="0"/>
                        <a:cs typeface="Times New Roman" panose="02020603050405020304" pitchFamily="18" charset="0"/>
                      </a:endParaRPr>
                    </a:p>
                  </a:txBody>
                  <a:tcPr marL="46566" marR="46566" marT="0" marB="0"/>
                </a:tc>
                <a:tc>
                  <a:txBody>
                    <a:bodyPr/>
                    <a:lstStyle/>
                    <a:p>
                      <a:pPr>
                        <a:spcAft>
                          <a:spcPts val="0"/>
                        </a:spcAft>
                      </a:pPr>
                      <a:r>
                        <a:rPr lang="es-CL" sz="1400" dirty="0">
                          <a:effectLst/>
                          <a:latin typeface="+mj-lt"/>
                        </a:rPr>
                        <a:t>En este nivel la nueva tecnología software se encuentra totalmente disponible y se puede utilizar en cualquier entorno real.</a:t>
                      </a:r>
                      <a:endParaRPr lang="es-CL" sz="1400" dirty="0">
                        <a:effectLst/>
                        <a:latin typeface="+mj-lt"/>
                        <a:ea typeface="Times New Roman" panose="02020603050405020304" pitchFamily="18" charset="0"/>
                        <a:cs typeface="Times New Roman" panose="02020603050405020304" pitchFamily="18" charset="0"/>
                      </a:endParaRPr>
                    </a:p>
                  </a:txBody>
                  <a:tcPr marL="46566" marR="46566" marT="0" marB="0"/>
                </a:tc>
                <a:extLst>
                  <a:ext uri="{0D108BD9-81ED-4DB2-BD59-A6C34878D82A}">
                    <a16:rowId xmlns:a16="http://schemas.microsoft.com/office/drawing/2014/main" val="1332464424"/>
                  </a:ext>
                </a:extLst>
              </a:tr>
            </a:tbl>
          </a:graphicData>
        </a:graphic>
      </p:graphicFrame>
      <p:sp>
        <p:nvSpPr>
          <p:cNvPr id="3" name="CuadroTexto 2">
            <a:extLst>
              <a:ext uri="{FF2B5EF4-FFF2-40B4-BE49-F238E27FC236}">
                <a16:creationId xmlns:a16="http://schemas.microsoft.com/office/drawing/2014/main" id="{A85BBBE7-E86F-FA4C-BC70-7F84E031F239}"/>
              </a:ext>
            </a:extLst>
          </p:cNvPr>
          <p:cNvSpPr txBox="1"/>
          <p:nvPr/>
        </p:nvSpPr>
        <p:spPr>
          <a:xfrm>
            <a:off x="2261539" y="579514"/>
            <a:ext cx="4365938" cy="338554"/>
          </a:xfrm>
          <a:prstGeom prst="rect">
            <a:avLst/>
          </a:prstGeom>
          <a:noFill/>
        </p:spPr>
        <p:txBody>
          <a:bodyPr wrap="square" rtlCol="0">
            <a:spAutoFit/>
          </a:bodyPr>
          <a:lstStyle/>
          <a:p>
            <a:r>
              <a:rPr lang="es-ES_tradnl" sz="1600" b="1" dirty="0">
                <a:solidFill>
                  <a:schemeClr val="tx1">
                    <a:lumMod val="65000"/>
                    <a:lumOff val="35000"/>
                  </a:schemeClr>
                </a:solidFill>
                <a:latin typeface="+mj-lt"/>
              </a:rPr>
              <a:t>TECNOLOGÍAS DE LA INFORMACIÓN</a:t>
            </a:r>
          </a:p>
        </p:txBody>
      </p:sp>
    </p:spTree>
    <p:extLst>
      <p:ext uri="{BB962C8B-B14F-4D97-AF65-F5344CB8AC3E}">
        <p14:creationId xmlns:p14="http://schemas.microsoft.com/office/powerpoint/2010/main" val="27052665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C0B06DC-C84F-41F9-8252-9558C5A567DD}"/>
              </a:ext>
            </a:extLst>
          </p:cNvPr>
          <p:cNvSpPr>
            <a:spLocks noGrp="1"/>
          </p:cNvSpPr>
          <p:nvPr>
            <p:ph type="title"/>
          </p:nvPr>
        </p:nvSpPr>
        <p:spPr/>
        <p:txBody>
          <a:bodyPr/>
          <a:lstStyle/>
          <a:p>
            <a:endParaRPr lang="es-ES"/>
          </a:p>
        </p:txBody>
      </p:sp>
      <p:pic>
        <p:nvPicPr>
          <p:cNvPr id="7" name="Imagen 6" descr="Captura de pantalla de un celular con texto e imagen&#10;&#10;Descripción generada automáticamente">
            <a:extLst>
              <a:ext uri="{FF2B5EF4-FFF2-40B4-BE49-F238E27FC236}">
                <a16:creationId xmlns:a16="http://schemas.microsoft.com/office/drawing/2014/main" id="{3657361B-56C2-4F34-B295-FBCB83FF5F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Tree>
    <p:extLst>
      <p:ext uri="{BB962C8B-B14F-4D97-AF65-F5344CB8AC3E}">
        <p14:creationId xmlns:p14="http://schemas.microsoft.com/office/powerpoint/2010/main" val="31711450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ángulo 13">
            <a:extLst>
              <a:ext uri="{FF2B5EF4-FFF2-40B4-BE49-F238E27FC236}">
                <a16:creationId xmlns:a16="http://schemas.microsoft.com/office/drawing/2014/main" id="{A4349B2D-E2E7-47E5-BADD-32F7278ADC70}"/>
              </a:ext>
            </a:extLst>
          </p:cNvPr>
          <p:cNvSpPr/>
          <p:nvPr/>
        </p:nvSpPr>
        <p:spPr>
          <a:xfrm>
            <a:off x="0" y="3293362"/>
            <a:ext cx="12192000" cy="1333283"/>
          </a:xfrm>
          <a:prstGeom prst="rect">
            <a:avLst/>
          </a:prstGeom>
          <a:solidFill>
            <a:srgbClr val="009ED0">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 name="CuadroTexto 2"/>
          <p:cNvSpPr txBox="1"/>
          <p:nvPr/>
        </p:nvSpPr>
        <p:spPr>
          <a:xfrm>
            <a:off x="3550020" y="4072048"/>
            <a:ext cx="5091960" cy="292388"/>
          </a:xfrm>
          <a:prstGeom prst="rect">
            <a:avLst/>
          </a:prstGeom>
          <a:noFill/>
        </p:spPr>
        <p:txBody>
          <a:bodyPr wrap="square" rtlCol="0">
            <a:spAutoFit/>
          </a:bodyPr>
          <a:lstStyle/>
          <a:p>
            <a:pPr algn="ctr"/>
            <a:r>
              <a:rPr lang="es-CL" sz="1300" dirty="0">
                <a:solidFill>
                  <a:schemeClr val="bg1"/>
                </a:solidFill>
                <a:latin typeface="Segoe UI Light" panose="020B0502040204020203" pitchFamily="34" charset="0"/>
                <a:ea typeface="Segoe UI" panose="020B0502040204020203" pitchFamily="34" charset="0"/>
                <a:cs typeface="Segoe UI Light" panose="020B0502040204020203" pitchFamily="34" charset="0"/>
              </a:rPr>
              <a:t>Santiago, mayo 2020</a:t>
            </a:r>
          </a:p>
        </p:txBody>
      </p:sp>
      <p:sp>
        <p:nvSpPr>
          <p:cNvPr id="6" name="CuadroTexto 5"/>
          <p:cNvSpPr txBox="1"/>
          <p:nvPr/>
        </p:nvSpPr>
        <p:spPr>
          <a:xfrm>
            <a:off x="2400946" y="3477396"/>
            <a:ext cx="7423068" cy="400110"/>
          </a:xfrm>
          <a:prstGeom prst="rect">
            <a:avLst/>
          </a:prstGeom>
          <a:noFill/>
        </p:spPr>
        <p:txBody>
          <a:bodyPr wrap="square" rtlCol="0">
            <a:spAutoFit/>
          </a:bodyPr>
          <a:lstStyle/>
          <a:p>
            <a:pPr algn="ctr"/>
            <a:r>
              <a:rPr lang="es-CL" sz="2000" dirty="0">
                <a:solidFill>
                  <a:schemeClr val="bg1"/>
                </a:solidFill>
                <a:latin typeface="Segoe UI Light" panose="020B0502040204020203" pitchFamily="34" charset="0"/>
                <a:ea typeface="Segoe UI" panose="020B0502040204020203" pitchFamily="34" charset="0"/>
                <a:cs typeface="Segoe UI Light" panose="020B0502040204020203" pitchFamily="34" charset="0"/>
              </a:rPr>
              <a:t>COLABORAMOS PARA TRANSFORMAR LA CIENCIA EN INNOVACIÓN</a:t>
            </a:r>
          </a:p>
        </p:txBody>
      </p:sp>
      <p:sp>
        <p:nvSpPr>
          <p:cNvPr id="7" name="Rectángulo 6">
            <a:extLst>
              <a:ext uri="{FF2B5EF4-FFF2-40B4-BE49-F238E27FC236}">
                <a16:creationId xmlns:a16="http://schemas.microsoft.com/office/drawing/2014/main" id="{A31DA662-4659-45BD-884F-50B01F612124}"/>
              </a:ext>
            </a:extLst>
          </p:cNvPr>
          <p:cNvSpPr/>
          <p:nvPr/>
        </p:nvSpPr>
        <p:spPr>
          <a:xfrm>
            <a:off x="0" y="2102918"/>
            <a:ext cx="12192000" cy="1199066"/>
          </a:xfrm>
          <a:prstGeom prst="rect">
            <a:avLst/>
          </a:prstGeom>
          <a:solidFill>
            <a:srgbClr val="009E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solidFill>
                <a:srgbClr val="009ED0"/>
              </a:solidFill>
            </a:endParaRPr>
          </a:p>
        </p:txBody>
      </p:sp>
      <p:sp>
        <p:nvSpPr>
          <p:cNvPr id="10" name="CuadroTexto 9">
            <a:extLst>
              <a:ext uri="{FF2B5EF4-FFF2-40B4-BE49-F238E27FC236}">
                <a16:creationId xmlns:a16="http://schemas.microsoft.com/office/drawing/2014/main" id="{E60C6426-1A00-4FA3-B644-5FD44A6093FE}"/>
              </a:ext>
            </a:extLst>
          </p:cNvPr>
          <p:cNvSpPr txBox="1"/>
          <p:nvPr/>
        </p:nvSpPr>
        <p:spPr>
          <a:xfrm>
            <a:off x="1556960" y="2286953"/>
            <a:ext cx="9111040" cy="830997"/>
          </a:xfrm>
          <a:prstGeom prst="rect">
            <a:avLst/>
          </a:prstGeom>
          <a:noFill/>
        </p:spPr>
        <p:txBody>
          <a:bodyPr wrap="square" rtlCol="0">
            <a:spAutoFit/>
          </a:bodyPr>
          <a:lstStyle/>
          <a:p>
            <a:pPr algn="ctr"/>
            <a:r>
              <a:rPr lang="es-CL" sz="4800" dirty="0">
                <a:solidFill>
                  <a:schemeClr val="bg1"/>
                </a:solidFill>
                <a:latin typeface="Segoe UI Semibold" panose="020B0702040204020203" pitchFamily="34" charset="0"/>
                <a:ea typeface="Segoe UI" panose="020B0502040204020203" pitchFamily="34" charset="0"/>
                <a:cs typeface="Segoe UI Semibold" panose="020B0702040204020203" pitchFamily="34" charset="0"/>
              </a:rPr>
              <a:t>KNOW HUB CHILE</a:t>
            </a:r>
          </a:p>
        </p:txBody>
      </p:sp>
    </p:spTree>
    <p:extLst>
      <p:ext uri="{BB962C8B-B14F-4D97-AF65-F5344CB8AC3E}">
        <p14:creationId xmlns:p14="http://schemas.microsoft.com/office/powerpoint/2010/main" val="9595111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4">
            <a:extLst>
              <a:ext uri="{FF2B5EF4-FFF2-40B4-BE49-F238E27FC236}">
                <a16:creationId xmlns:a16="http://schemas.microsoft.com/office/drawing/2014/main" id="{C81D2BC7-0304-4043-97D1-4674A4FDE28B}"/>
              </a:ext>
            </a:extLst>
          </p:cNvPr>
          <p:cNvSpPr txBox="1"/>
          <p:nvPr/>
        </p:nvSpPr>
        <p:spPr>
          <a:xfrm>
            <a:off x="6617541" y="1035439"/>
            <a:ext cx="4830913" cy="1323439"/>
          </a:xfrm>
          <a:prstGeom prst="rect">
            <a:avLst/>
          </a:prstGeom>
          <a:noFill/>
        </p:spPr>
        <p:txBody>
          <a:bodyPr wrap="square" rtlCol="0">
            <a:spAutoFit/>
          </a:bodyPr>
          <a:lstStyle/>
          <a:p>
            <a:pPr>
              <a:defRPr sz="4800">
                <a:latin typeface="Calibri"/>
                <a:ea typeface="Calibri"/>
                <a:cs typeface="Calibri"/>
                <a:sym typeface="Calibri"/>
              </a:defRPr>
            </a:pPr>
            <a:r>
              <a:rPr lang="es-ES_tradnl" sz="1600" dirty="0">
                <a:solidFill>
                  <a:schemeClr val="tx1">
                    <a:lumMod val="65000"/>
                    <a:lumOff val="35000"/>
                  </a:schemeClr>
                </a:solidFill>
                <a:latin typeface="+mj-lt"/>
              </a:rPr>
              <a:t>Somos una entidad asociativa, que busca apoyar el desarrollo de Chile hacia una sociedad y economía basada en el conocimiento, colaborando con nuestros socios y el ecosistema, para transformar la ciencia y la tecnología en innovación.</a:t>
            </a:r>
          </a:p>
        </p:txBody>
      </p:sp>
      <p:sp>
        <p:nvSpPr>
          <p:cNvPr id="5" name="CuadroTexto 4">
            <a:extLst>
              <a:ext uri="{FF2B5EF4-FFF2-40B4-BE49-F238E27FC236}">
                <a16:creationId xmlns:a16="http://schemas.microsoft.com/office/drawing/2014/main" id="{E27FA286-9D73-479D-8E32-09A5E9E22AEF}"/>
              </a:ext>
            </a:extLst>
          </p:cNvPr>
          <p:cNvSpPr txBox="1"/>
          <p:nvPr/>
        </p:nvSpPr>
        <p:spPr>
          <a:xfrm>
            <a:off x="6728742" y="453329"/>
            <a:ext cx="4608513" cy="369332"/>
          </a:xfrm>
          <a:prstGeom prst="rect">
            <a:avLst/>
          </a:prstGeom>
          <a:noFill/>
        </p:spPr>
        <p:txBody>
          <a:bodyPr wrap="square" rtlCol="0">
            <a:spAutoFit/>
          </a:bodyPr>
          <a:lstStyle/>
          <a:p>
            <a:r>
              <a:rPr lang="es-CL" dirty="0">
                <a:solidFill>
                  <a:srgbClr val="009ED0"/>
                </a:solidFill>
                <a:latin typeface="Segoe UI Black" panose="020B0A02040204020203" pitchFamily="34" charset="0"/>
                <a:ea typeface="Segoe UI Black" panose="020B0A02040204020203" pitchFamily="34" charset="0"/>
                <a:cs typeface="Segoe UI Semibold" panose="020B0702040204020203" pitchFamily="34" charset="0"/>
              </a:rPr>
              <a:t>QUIÉNES SOMOS</a:t>
            </a:r>
          </a:p>
        </p:txBody>
      </p:sp>
      <p:cxnSp>
        <p:nvCxnSpPr>
          <p:cNvPr id="6" name="2 Conector recto">
            <a:extLst>
              <a:ext uri="{FF2B5EF4-FFF2-40B4-BE49-F238E27FC236}">
                <a16:creationId xmlns:a16="http://schemas.microsoft.com/office/drawing/2014/main" id="{23C33E92-9E28-402F-BBC8-315DC0BE65CC}"/>
              </a:ext>
            </a:extLst>
          </p:cNvPr>
          <p:cNvCxnSpPr>
            <a:cxnSpLocks/>
          </p:cNvCxnSpPr>
          <p:nvPr/>
        </p:nvCxnSpPr>
        <p:spPr>
          <a:xfrm>
            <a:off x="6683970" y="829815"/>
            <a:ext cx="4520785" cy="0"/>
          </a:xfrm>
          <a:prstGeom prst="line">
            <a:avLst/>
          </a:prstGeom>
          <a:ln w="952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7" name="CuadroTexto 6">
            <a:extLst>
              <a:ext uri="{FF2B5EF4-FFF2-40B4-BE49-F238E27FC236}">
                <a16:creationId xmlns:a16="http://schemas.microsoft.com/office/drawing/2014/main" id="{15C9C1AC-F25C-A24E-87A7-51DAE9B4CE41}"/>
              </a:ext>
            </a:extLst>
          </p:cNvPr>
          <p:cNvSpPr txBox="1"/>
          <p:nvPr/>
        </p:nvSpPr>
        <p:spPr>
          <a:xfrm>
            <a:off x="6728742" y="2571656"/>
            <a:ext cx="4608513" cy="369332"/>
          </a:xfrm>
          <a:prstGeom prst="rect">
            <a:avLst/>
          </a:prstGeom>
          <a:noFill/>
        </p:spPr>
        <p:txBody>
          <a:bodyPr wrap="square" rtlCol="0">
            <a:spAutoFit/>
          </a:bodyPr>
          <a:lstStyle/>
          <a:p>
            <a:r>
              <a:rPr lang="es-CL" dirty="0">
                <a:solidFill>
                  <a:srgbClr val="009ED0"/>
                </a:solidFill>
                <a:latin typeface="Segoe UI Black" panose="020B0A02040204020203" pitchFamily="34" charset="0"/>
                <a:ea typeface="Segoe UI Black" panose="020B0A02040204020203" pitchFamily="34" charset="0"/>
                <a:cs typeface="Segoe UI Semibold" panose="020B0702040204020203" pitchFamily="34" charset="0"/>
              </a:rPr>
              <a:t>SOCIOS</a:t>
            </a:r>
          </a:p>
        </p:txBody>
      </p:sp>
      <p:cxnSp>
        <p:nvCxnSpPr>
          <p:cNvPr id="8" name="2 Conector recto">
            <a:extLst>
              <a:ext uri="{FF2B5EF4-FFF2-40B4-BE49-F238E27FC236}">
                <a16:creationId xmlns:a16="http://schemas.microsoft.com/office/drawing/2014/main" id="{570434BC-7F5C-034F-A0EF-35A87CF22789}"/>
              </a:ext>
            </a:extLst>
          </p:cNvPr>
          <p:cNvCxnSpPr>
            <a:cxnSpLocks/>
          </p:cNvCxnSpPr>
          <p:nvPr/>
        </p:nvCxnSpPr>
        <p:spPr>
          <a:xfrm>
            <a:off x="6683970" y="2948142"/>
            <a:ext cx="4520785" cy="0"/>
          </a:xfrm>
          <a:prstGeom prst="line">
            <a:avLst/>
          </a:prstGeom>
          <a:ln w="952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pic>
        <p:nvPicPr>
          <p:cNvPr id="20" name="Imagen 19">
            <a:extLst>
              <a:ext uri="{FF2B5EF4-FFF2-40B4-BE49-F238E27FC236}">
                <a16:creationId xmlns:a16="http://schemas.microsoft.com/office/drawing/2014/main" id="{7ABC4903-83FB-2840-9080-EDFAC3632E3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348015" y="4050558"/>
            <a:ext cx="684982" cy="684982"/>
          </a:xfrm>
          <a:prstGeom prst="rect">
            <a:avLst/>
          </a:prstGeom>
        </p:spPr>
      </p:pic>
      <p:pic>
        <p:nvPicPr>
          <p:cNvPr id="21" name="Imagen 20">
            <a:extLst>
              <a:ext uri="{FF2B5EF4-FFF2-40B4-BE49-F238E27FC236}">
                <a16:creationId xmlns:a16="http://schemas.microsoft.com/office/drawing/2014/main" id="{522DDF21-C6EE-3E40-A62B-FDC18631D02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172407" y="4039402"/>
            <a:ext cx="684982" cy="684982"/>
          </a:xfrm>
          <a:prstGeom prst="rect">
            <a:avLst/>
          </a:prstGeom>
        </p:spPr>
      </p:pic>
      <p:pic>
        <p:nvPicPr>
          <p:cNvPr id="22" name="Imagen 21">
            <a:extLst>
              <a:ext uri="{FF2B5EF4-FFF2-40B4-BE49-F238E27FC236}">
                <a16:creationId xmlns:a16="http://schemas.microsoft.com/office/drawing/2014/main" id="{BD37DC32-9095-C444-9C40-D5F6180D1FF6}"/>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0018063" y="4039402"/>
            <a:ext cx="684982" cy="684982"/>
          </a:xfrm>
          <a:prstGeom prst="rect">
            <a:avLst/>
          </a:prstGeom>
        </p:spPr>
      </p:pic>
      <p:pic>
        <p:nvPicPr>
          <p:cNvPr id="23" name="Imagen 22">
            <a:extLst>
              <a:ext uri="{FF2B5EF4-FFF2-40B4-BE49-F238E27FC236}">
                <a16:creationId xmlns:a16="http://schemas.microsoft.com/office/drawing/2014/main" id="{76FCE83F-5A7A-9F47-BBE3-209CD3913D4F}"/>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9492299" y="3176728"/>
            <a:ext cx="684982" cy="684982"/>
          </a:xfrm>
          <a:prstGeom prst="rect">
            <a:avLst/>
          </a:prstGeom>
        </p:spPr>
      </p:pic>
      <p:pic>
        <p:nvPicPr>
          <p:cNvPr id="24" name="Imagen 23">
            <a:extLst>
              <a:ext uri="{FF2B5EF4-FFF2-40B4-BE49-F238E27FC236}">
                <a16:creationId xmlns:a16="http://schemas.microsoft.com/office/drawing/2014/main" id="{6CB63635-D8BC-8C4F-BC26-099304A5CB54}"/>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0279018" y="3194916"/>
            <a:ext cx="684982" cy="684982"/>
          </a:xfrm>
          <a:prstGeom prst="rect">
            <a:avLst/>
          </a:prstGeom>
        </p:spPr>
      </p:pic>
      <p:pic>
        <p:nvPicPr>
          <p:cNvPr id="25" name="Imagen 24">
            <a:extLst>
              <a:ext uri="{FF2B5EF4-FFF2-40B4-BE49-F238E27FC236}">
                <a16:creationId xmlns:a16="http://schemas.microsoft.com/office/drawing/2014/main" id="{DF8B2407-21B5-A24F-B157-885EA0EF9457}"/>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6728742" y="4052222"/>
            <a:ext cx="684982" cy="684982"/>
          </a:xfrm>
          <a:prstGeom prst="rect">
            <a:avLst/>
          </a:prstGeom>
        </p:spPr>
      </p:pic>
      <p:pic>
        <p:nvPicPr>
          <p:cNvPr id="26" name="Imagen 25">
            <a:extLst>
              <a:ext uri="{FF2B5EF4-FFF2-40B4-BE49-F238E27FC236}">
                <a16:creationId xmlns:a16="http://schemas.microsoft.com/office/drawing/2014/main" id="{458E34B4-850E-ED4F-BEA2-47269AFE0CEA}"/>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7574398" y="4052222"/>
            <a:ext cx="684982" cy="684982"/>
          </a:xfrm>
          <a:prstGeom prst="rect">
            <a:avLst/>
          </a:prstGeom>
        </p:spPr>
      </p:pic>
      <p:pic>
        <p:nvPicPr>
          <p:cNvPr id="27" name="Imagen 26">
            <a:extLst>
              <a:ext uri="{FF2B5EF4-FFF2-40B4-BE49-F238E27FC236}">
                <a16:creationId xmlns:a16="http://schemas.microsoft.com/office/drawing/2014/main" id="{7F8CB15A-D474-7E4F-BC14-1F1D8859A7B1}"/>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6341479" y="3187761"/>
            <a:ext cx="684982" cy="684982"/>
          </a:xfrm>
          <a:prstGeom prst="rect">
            <a:avLst/>
          </a:prstGeom>
        </p:spPr>
      </p:pic>
      <p:pic>
        <p:nvPicPr>
          <p:cNvPr id="28" name="Imagen 27">
            <a:extLst>
              <a:ext uri="{FF2B5EF4-FFF2-40B4-BE49-F238E27FC236}">
                <a16:creationId xmlns:a16="http://schemas.microsoft.com/office/drawing/2014/main" id="{B776B88B-626B-A74A-93D7-C77E0304A51D}"/>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7129184" y="3187761"/>
            <a:ext cx="684982" cy="684982"/>
          </a:xfrm>
          <a:prstGeom prst="rect">
            <a:avLst/>
          </a:prstGeom>
        </p:spPr>
      </p:pic>
      <p:pic>
        <p:nvPicPr>
          <p:cNvPr id="29" name="Imagen 28">
            <a:extLst>
              <a:ext uri="{FF2B5EF4-FFF2-40B4-BE49-F238E27FC236}">
                <a16:creationId xmlns:a16="http://schemas.microsoft.com/office/drawing/2014/main" id="{EECDA044-D486-6546-B61E-DF63F14E2D2A}"/>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7916889" y="3187761"/>
            <a:ext cx="684982" cy="684982"/>
          </a:xfrm>
          <a:prstGeom prst="rect">
            <a:avLst/>
          </a:prstGeom>
        </p:spPr>
      </p:pic>
      <p:pic>
        <p:nvPicPr>
          <p:cNvPr id="30" name="Imagen 29">
            <a:extLst>
              <a:ext uri="{FF2B5EF4-FFF2-40B4-BE49-F238E27FC236}">
                <a16:creationId xmlns:a16="http://schemas.microsoft.com/office/drawing/2014/main" id="{1DEC22E9-50AC-644C-B58F-67F017045E01}"/>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8704594" y="3180377"/>
            <a:ext cx="684982" cy="684982"/>
          </a:xfrm>
          <a:prstGeom prst="rect">
            <a:avLst/>
          </a:prstGeom>
        </p:spPr>
      </p:pic>
      <p:sp>
        <p:nvSpPr>
          <p:cNvPr id="31" name="CuadroTexto 30">
            <a:extLst>
              <a:ext uri="{FF2B5EF4-FFF2-40B4-BE49-F238E27FC236}">
                <a16:creationId xmlns:a16="http://schemas.microsoft.com/office/drawing/2014/main" id="{D47FD5E8-520C-5B45-8EE7-235D854E7625}"/>
              </a:ext>
            </a:extLst>
          </p:cNvPr>
          <p:cNvSpPr txBox="1"/>
          <p:nvPr/>
        </p:nvSpPr>
        <p:spPr>
          <a:xfrm>
            <a:off x="6728742" y="4982313"/>
            <a:ext cx="4608513" cy="369332"/>
          </a:xfrm>
          <a:prstGeom prst="rect">
            <a:avLst/>
          </a:prstGeom>
          <a:noFill/>
        </p:spPr>
        <p:txBody>
          <a:bodyPr wrap="square" rtlCol="0">
            <a:spAutoFit/>
          </a:bodyPr>
          <a:lstStyle/>
          <a:p>
            <a:r>
              <a:rPr lang="es-CL" dirty="0">
                <a:solidFill>
                  <a:srgbClr val="009ED0"/>
                </a:solidFill>
                <a:latin typeface="Segoe UI Black" panose="020B0A02040204020203" pitchFamily="34" charset="0"/>
                <a:ea typeface="Segoe UI Black" panose="020B0A02040204020203" pitchFamily="34" charset="0"/>
                <a:cs typeface="Segoe UI Semibold" panose="020B0702040204020203" pitchFamily="34" charset="0"/>
              </a:rPr>
              <a:t>Alianzas Estratégicas</a:t>
            </a:r>
          </a:p>
        </p:txBody>
      </p:sp>
      <p:cxnSp>
        <p:nvCxnSpPr>
          <p:cNvPr id="32" name="2 Conector recto">
            <a:extLst>
              <a:ext uri="{FF2B5EF4-FFF2-40B4-BE49-F238E27FC236}">
                <a16:creationId xmlns:a16="http://schemas.microsoft.com/office/drawing/2014/main" id="{FD70540C-6C73-D341-9BFF-C49E68F11F7B}"/>
              </a:ext>
            </a:extLst>
          </p:cNvPr>
          <p:cNvCxnSpPr>
            <a:cxnSpLocks/>
          </p:cNvCxnSpPr>
          <p:nvPr/>
        </p:nvCxnSpPr>
        <p:spPr>
          <a:xfrm>
            <a:off x="6683970" y="5358799"/>
            <a:ext cx="4520785" cy="0"/>
          </a:xfrm>
          <a:prstGeom prst="line">
            <a:avLst/>
          </a:prstGeom>
          <a:ln w="952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pic>
        <p:nvPicPr>
          <p:cNvPr id="33" name="Imagen 32">
            <a:extLst>
              <a:ext uri="{FF2B5EF4-FFF2-40B4-BE49-F238E27FC236}">
                <a16:creationId xmlns:a16="http://schemas.microsoft.com/office/drawing/2014/main" id="{E056A8ED-3D1D-AD49-9CDD-9188A85554B9}"/>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341479" y="5512487"/>
            <a:ext cx="1507820" cy="728531"/>
          </a:xfrm>
          <a:prstGeom prst="rect">
            <a:avLst/>
          </a:prstGeom>
        </p:spPr>
      </p:pic>
      <p:pic>
        <p:nvPicPr>
          <p:cNvPr id="34" name="Imagen 33">
            <a:extLst>
              <a:ext uri="{FF2B5EF4-FFF2-40B4-BE49-F238E27FC236}">
                <a16:creationId xmlns:a16="http://schemas.microsoft.com/office/drawing/2014/main" id="{EC83D4A0-F1D5-4248-B01F-44E89E6016D3}"/>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643018" y="5549231"/>
            <a:ext cx="1450998" cy="675967"/>
          </a:xfrm>
          <a:prstGeom prst="rect">
            <a:avLst/>
          </a:prstGeom>
        </p:spPr>
      </p:pic>
      <p:pic>
        <p:nvPicPr>
          <p:cNvPr id="4" name="Imagen 3">
            <a:extLst>
              <a:ext uri="{FF2B5EF4-FFF2-40B4-BE49-F238E27FC236}">
                <a16:creationId xmlns:a16="http://schemas.microsoft.com/office/drawing/2014/main" id="{B7DF77E5-A868-ED4C-BC2C-24214761D3FF}"/>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195233" y="5556904"/>
            <a:ext cx="728531" cy="728531"/>
          </a:xfrm>
          <a:prstGeom prst="rect">
            <a:avLst/>
          </a:prstGeom>
        </p:spPr>
      </p:pic>
      <p:sp>
        <p:nvSpPr>
          <p:cNvPr id="35" name="Rectángulo 34">
            <a:extLst>
              <a:ext uri="{FF2B5EF4-FFF2-40B4-BE49-F238E27FC236}">
                <a16:creationId xmlns:a16="http://schemas.microsoft.com/office/drawing/2014/main" id="{4C0651B2-1F96-244D-A0D5-BF565D6DEB9A}"/>
              </a:ext>
            </a:extLst>
          </p:cNvPr>
          <p:cNvSpPr/>
          <p:nvPr/>
        </p:nvSpPr>
        <p:spPr>
          <a:xfrm>
            <a:off x="10212541" y="5565051"/>
            <a:ext cx="693913" cy="675967"/>
          </a:xfrm>
          <a:prstGeom prst="rect">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9" name="Imagen 8">
            <a:extLst>
              <a:ext uri="{FF2B5EF4-FFF2-40B4-BE49-F238E27FC236}">
                <a16:creationId xmlns:a16="http://schemas.microsoft.com/office/drawing/2014/main" id="{8FF862A9-A54E-8D4D-8A8E-1AEF9570E931}"/>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910504" y="5541320"/>
            <a:ext cx="697751" cy="691787"/>
          </a:xfrm>
          <a:prstGeom prst="rect">
            <a:avLst/>
          </a:prstGeom>
        </p:spPr>
      </p:pic>
    </p:spTree>
    <p:extLst>
      <p:ext uri="{BB962C8B-B14F-4D97-AF65-F5344CB8AC3E}">
        <p14:creationId xmlns:p14="http://schemas.microsoft.com/office/powerpoint/2010/main" val="985581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CuadroTexto 34">
            <a:extLst>
              <a:ext uri="{FF2B5EF4-FFF2-40B4-BE49-F238E27FC236}">
                <a16:creationId xmlns:a16="http://schemas.microsoft.com/office/drawing/2014/main" id="{689DBB70-0E59-496C-AFC2-2DEA8EC77D7F}"/>
              </a:ext>
            </a:extLst>
          </p:cNvPr>
          <p:cNvSpPr txBox="1"/>
          <p:nvPr/>
        </p:nvSpPr>
        <p:spPr>
          <a:xfrm>
            <a:off x="2508995" y="577830"/>
            <a:ext cx="4608513" cy="461665"/>
          </a:xfrm>
          <a:prstGeom prst="rect">
            <a:avLst/>
          </a:prstGeom>
          <a:noFill/>
        </p:spPr>
        <p:txBody>
          <a:bodyPr wrap="square" rtlCol="0">
            <a:spAutoFit/>
          </a:bodyPr>
          <a:lstStyle/>
          <a:p>
            <a:r>
              <a:rPr lang="es-ES" sz="2400" dirty="0">
                <a:solidFill>
                  <a:srgbClr val="009ED0"/>
                </a:solidFill>
                <a:latin typeface="Segoe UI Black" panose="020B0A02040204020203" pitchFamily="34" charset="0"/>
                <a:ea typeface="Segoe UI Black" panose="020B0A02040204020203" pitchFamily="34" charset="0"/>
                <a:cs typeface="Segoe UI Semibold" panose="020B0702040204020203" pitchFamily="34" charset="0"/>
              </a:rPr>
              <a:t>Estrategia y Programas</a:t>
            </a:r>
          </a:p>
        </p:txBody>
      </p:sp>
      <p:cxnSp>
        <p:nvCxnSpPr>
          <p:cNvPr id="36" name="2 Conector recto">
            <a:extLst>
              <a:ext uri="{FF2B5EF4-FFF2-40B4-BE49-F238E27FC236}">
                <a16:creationId xmlns:a16="http://schemas.microsoft.com/office/drawing/2014/main" id="{DEA46BBB-C245-42C2-BBFF-D59480F1979C}"/>
              </a:ext>
            </a:extLst>
          </p:cNvPr>
          <p:cNvCxnSpPr>
            <a:cxnSpLocks/>
          </p:cNvCxnSpPr>
          <p:nvPr/>
        </p:nvCxnSpPr>
        <p:spPr>
          <a:xfrm>
            <a:off x="2508995" y="1070459"/>
            <a:ext cx="4520785"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pic>
        <p:nvPicPr>
          <p:cNvPr id="3" name="Imagen 2">
            <a:extLst>
              <a:ext uri="{FF2B5EF4-FFF2-40B4-BE49-F238E27FC236}">
                <a16:creationId xmlns:a16="http://schemas.microsoft.com/office/drawing/2014/main" id="{3616D8B8-FB27-8346-A84D-5239A26D67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62440" y="5199295"/>
            <a:ext cx="2608912" cy="1471590"/>
          </a:xfrm>
          <a:prstGeom prst="rect">
            <a:avLst/>
          </a:prstGeom>
        </p:spPr>
      </p:pic>
      <p:grpSp>
        <p:nvGrpSpPr>
          <p:cNvPr id="54" name="Grupo 53">
            <a:extLst>
              <a:ext uri="{FF2B5EF4-FFF2-40B4-BE49-F238E27FC236}">
                <a16:creationId xmlns:a16="http://schemas.microsoft.com/office/drawing/2014/main" id="{5261A0FE-B037-4444-AC57-5E86DBA61B0C}"/>
              </a:ext>
            </a:extLst>
          </p:cNvPr>
          <p:cNvGrpSpPr/>
          <p:nvPr/>
        </p:nvGrpSpPr>
        <p:grpSpPr>
          <a:xfrm>
            <a:off x="2442875" y="1878790"/>
            <a:ext cx="8928477" cy="4825780"/>
            <a:chOff x="2110682" y="1686363"/>
            <a:chExt cx="9511447" cy="5140871"/>
          </a:xfrm>
        </p:grpSpPr>
        <p:grpSp>
          <p:nvGrpSpPr>
            <p:cNvPr id="4" name="Grupo 3">
              <a:extLst>
                <a:ext uri="{FF2B5EF4-FFF2-40B4-BE49-F238E27FC236}">
                  <a16:creationId xmlns:a16="http://schemas.microsoft.com/office/drawing/2014/main" id="{67D8712D-F457-6048-9628-AE97C737E32E}"/>
                </a:ext>
              </a:extLst>
            </p:cNvPr>
            <p:cNvGrpSpPr/>
            <p:nvPr/>
          </p:nvGrpSpPr>
          <p:grpSpPr>
            <a:xfrm>
              <a:off x="2110682" y="3388889"/>
              <a:ext cx="1457500" cy="1403108"/>
              <a:chOff x="7794318" y="1606328"/>
              <a:chExt cx="1603250" cy="1493824"/>
            </a:xfrm>
          </p:grpSpPr>
          <p:pic>
            <p:nvPicPr>
              <p:cNvPr id="5" name="Imagen 4">
                <a:extLst>
                  <a:ext uri="{FF2B5EF4-FFF2-40B4-BE49-F238E27FC236}">
                    <a16:creationId xmlns:a16="http://schemas.microsoft.com/office/drawing/2014/main" id="{EDEC3366-E49A-5548-8538-F39206452A34}"/>
                  </a:ext>
                </a:extLst>
              </p:cNvPr>
              <p:cNvPicPr>
                <a:picLocks noChangeAspect="1"/>
              </p:cNvPicPr>
              <p:nvPr/>
            </p:nvPicPr>
            <p:blipFill>
              <a:blip r:embed="rId4">
                <a:duotone>
                  <a:schemeClr val="accent1">
                    <a:shade val="45000"/>
                    <a:satMod val="135000"/>
                  </a:schemeClr>
                  <a:prstClr val="white"/>
                </a:duotone>
              </a:blip>
              <a:stretch>
                <a:fillRect/>
              </a:stretch>
            </p:blipFill>
            <p:spPr>
              <a:xfrm>
                <a:off x="8186057" y="1606328"/>
                <a:ext cx="825817" cy="864730"/>
              </a:xfrm>
              <a:prstGeom prst="rect">
                <a:avLst/>
              </a:prstGeom>
            </p:spPr>
          </p:pic>
          <p:sp>
            <p:nvSpPr>
              <p:cNvPr id="7" name="CuadroTexto 6">
                <a:extLst>
                  <a:ext uri="{FF2B5EF4-FFF2-40B4-BE49-F238E27FC236}">
                    <a16:creationId xmlns:a16="http://schemas.microsoft.com/office/drawing/2014/main" id="{44EB6781-A7FF-6041-AECB-3AE73A627225}"/>
                  </a:ext>
                </a:extLst>
              </p:cNvPr>
              <p:cNvSpPr txBox="1"/>
              <p:nvPr/>
            </p:nvSpPr>
            <p:spPr>
              <a:xfrm>
                <a:off x="7794318" y="2506732"/>
                <a:ext cx="1603250" cy="593420"/>
              </a:xfrm>
              <a:prstGeom prst="rect">
                <a:avLst/>
              </a:prstGeom>
              <a:noFill/>
            </p:spPr>
            <p:txBody>
              <a:bodyPr wrap="square" rtlCol="0">
                <a:spAutoFit/>
              </a:bodyPr>
              <a:lstStyle/>
              <a:p>
                <a:pPr algn="ctr"/>
                <a:r>
                  <a:rPr lang="es-CL" sz="1400" dirty="0">
                    <a:solidFill>
                      <a:schemeClr val="tx2"/>
                    </a:solidFill>
                  </a:rPr>
                  <a:t>Transferencia Tecnológica </a:t>
                </a:r>
              </a:p>
            </p:txBody>
          </p:sp>
        </p:grpSp>
        <p:pic>
          <p:nvPicPr>
            <p:cNvPr id="8" name="Imagen 7">
              <a:extLst>
                <a:ext uri="{FF2B5EF4-FFF2-40B4-BE49-F238E27FC236}">
                  <a16:creationId xmlns:a16="http://schemas.microsoft.com/office/drawing/2014/main" id="{F99ADA36-EC12-C545-B7E1-573F6322245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28901" y="1755521"/>
              <a:ext cx="858754" cy="858754"/>
            </a:xfrm>
            <a:prstGeom prst="rect">
              <a:avLst/>
            </a:prstGeom>
          </p:spPr>
        </p:pic>
        <p:sp>
          <p:nvSpPr>
            <p:cNvPr id="10" name="CuadroTexto 9">
              <a:extLst>
                <a:ext uri="{FF2B5EF4-FFF2-40B4-BE49-F238E27FC236}">
                  <a16:creationId xmlns:a16="http://schemas.microsoft.com/office/drawing/2014/main" id="{9C5F3124-E0B8-9345-9990-2067AA91F59C}"/>
                </a:ext>
              </a:extLst>
            </p:cNvPr>
            <p:cNvSpPr txBox="1"/>
            <p:nvPr/>
          </p:nvSpPr>
          <p:spPr>
            <a:xfrm>
              <a:off x="5756182" y="1799100"/>
              <a:ext cx="2753096" cy="885256"/>
            </a:xfrm>
            <a:prstGeom prst="rect">
              <a:avLst/>
            </a:prstGeom>
            <a:noFill/>
          </p:spPr>
          <p:txBody>
            <a:bodyPr wrap="square" rtlCol="0">
              <a:spAutoFit/>
            </a:bodyPr>
            <a:lstStyle/>
            <a:p>
              <a:r>
                <a:rPr lang="es-CL" sz="1600" dirty="0">
                  <a:solidFill>
                    <a:schemeClr val="tx2"/>
                  </a:solidFill>
                </a:rPr>
                <a:t>Fomentar y Fortalecer el emprendimiento de base tecnológica </a:t>
              </a:r>
            </a:p>
          </p:txBody>
        </p:sp>
        <p:pic>
          <p:nvPicPr>
            <p:cNvPr id="12" name="Imagen 11">
              <a:extLst>
                <a:ext uri="{FF2B5EF4-FFF2-40B4-BE49-F238E27FC236}">
                  <a16:creationId xmlns:a16="http://schemas.microsoft.com/office/drawing/2014/main" id="{9377198F-B44C-4145-8C35-1CC8112FD037}"/>
                </a:ext>
              </a:extLst>
            </p:cNvPr>
            <p:cNvPicPr>
              <a:picLocks noChangeAspect="1"/>
            </p:cNvPicPr>
            <p:nvPr/>
          </p:nvPicPr>
          <p:blipFill>
            <a:blip r:embed="rId6"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4267212" y="3026684"/>
              <a:ext cx="783613" cy="749189"/>
            </a:xfrm>
            <a:prstGeom prst="rect">
              <a:avLst/>
            </a:prstGeom>
          </p:spPr>
        </p:pic>
        <p:sp>
          <p:nvSpPr>
            <p:cNvPr id="13" name="CuadroTexto 12">
              <a:extLst>
                <a:ext uri="{FF2B5EF4-FFF2-40B4-BE49-F238E27FC236}">
                  <a16:creationId xmlns:a16="http://schemas.microsoft.com/office/drawing/2014/main" id="{52903505-68B3-7C43-BB52-645909688D12}"/>
                </a:ext>
              </a:extLst>
            </p:cNvPr>
            <p:cNvSpPr txBox="1"/>
            <p:nvPr/>
          </p:nvSpPr>
          <p:spPr>
            <a:xfrm>
              <a:off x="5735581" y="3108890"/>
              <a:ext cx="2488293" cy="885256"/>
            </a:xfrm>
            <a:prstGeom prst="rect">
              <a:avLst/>
            </a:prstGeom>
            <a:noFill/>
          </p:spPr>
          <p:txBody>
            <a:bodyPr wrap="square" rtlCol="0">
              <a:spAutoFit/>
            </a:bodyPr>
            <a:lstStyle/>
            <a:p>
              <a:r>
                <a:rPr lang="es-CL" sz="1600" dirty="0">
                  <a:solidFill>
                    <a:schemeClr val="tx2"/>
                  </a:solidFill>
                </a:rPr>
                <a:t>Incrementar el número de licencias de tecnologías </a:t>
              </a:r>
            </a:p>
          </p:txBody>
        </p:sp>
        <p:grpSp>
          <p:nvGrpSpPr>
            <p:cNvPr id="15" name="Grupo 14">
              <a:extLst>
                <a:ext uri="{FF2B5EF4-FFF2-40B4-BE49-F238E27FC236}">
                  <a16:creationId xmlns:a16="http://schemas.microsoft.com/office/drawing/2014/main" id="{5BD0B825-1BE2-B646-99BB-979792171FB7}"/>
                </a:ext>
              </a:extLst>
            </p:cNvPr>
            <p:cNvGrpSpPr/>
            <p:nvPr/>
          </p:nvGrpSpPr>
          <p:grpSpPr>
            <a:xfrm>
              <a:off x="4266702" y="4566482"/>
              <a:ext cx="1418280" cy="657192"/>
              <a:chOff x="3804081" y="3989395"/>
              <a:chExt cx="1710894" cy="815346"/>
            </a:xfrm>
          </p:grpSpPr>
          <p:pic>
            <p:nvPicPr>
              <p:cNvPr id="16" name="Picture 4" descr="Resultado de imagen para university industry collaboration">
                <a:extLst>
                  <a:ext uri="{FF2B5EF4-FFF2-40B4-BE49-F238E27FC236}">
                    <a16:creationId xmlns:a16="http://schemas.microsoft.com/office/drawing/2014/main" id="{54366DD3-3B26-B14D-9DC0-2049D7E0AFE5}"/>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680" t="27734" r="-680" b="16666"/>
              <a:stretch/>
            </p:blipFill>
            <p:spPr bwMode="auto">
              <a:xfrm>
                <a:off x="3804081" y="3989395"/>
                <a:ext cx="1710894" cy="815346"/>
              </a:xfrm>
              <a:prstGeom prst="rect">
                <a:avLst/>
              </a:prstGeom>
              <a:noFill/>
              <a:extLst>
                <a:ext uri="{909E8E84-426E-40DD-AFC4-6F175D3DCCD1}">
                  <a14:hiddenFill xmlns:a14="http://schemas.microsoft.com/office/drawing/2010/main">
                    <a:solidFill>
                      <a:srgbClr val="FFFFFF"/>
                    </a:solidFill>
                  </a14:hiddenFill>
                </a:ext>
              </a:extLst>
            </p:spPr>
          </p:pic>
          <p:sp>
            <p:nvSpPr>
              <p:cNvPr id="17" name="Rectángulo 16">
                <a:extLst>
                  <a:ext uri="{FF2B5EF4-FFF2-40B4-BE49-F238E27FC236}">
                    <a16:creationId xmlns:a16="http://schemas.microsoft.com/office/drawing/2014/main" id="{D3C13F64-AB96-BB41-8046-E43DD6E4178E}"/>
                  </a:ext>
                </a:extLst>
              </p:cNvPr>
              <p:cNvSpPr/>
              <p:nvPr/>
            </p:nvSpPr>
            <p:spPr>
              <a:xfrm>
                <a:off x="4028448" y="4298593"/>
                <a:ext cx="502378" cy="1484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700" dirty="0">
                    <a:solidFill>
                      <a:schemeClr val="tx2"/>
                    </a:solidFill>
                  </a:rPr>
                  <a:t>HUB</a:t>
                </a:r>
              </a:p>
            </p:txBody>
          </p:sp>
        </p:grpSp>
        <p:sp>
          <p:nvSpPr>
            <p:cNvPr id="19" name="CuadroTexto 18">
              <a:extLst>
                <a:ext uri="{FF2B5EF4-FFF2-40B4-BE49-F238E27FC236}">
                  <a16:creationId xmlns:a16="http://schemas.microsoft.com/office/drawing/2014/main" id="{7ED1B949-6989-EF41-8139-BE68EE8AB06E}"/>
                </a:ext>
              </a:extLst>
            </p:cNvPr>
            <p:cNvSpPr txBox="1"/>
            <p:nvPr/>
          </p:nvSpPr>
          <p:spPr>
            <a:xfrm>
              <a:off x="5735581" y="4519884"/>
              <a:ext cx="2513466" cy="885256"/>
            </a:xfrm>
            <a:prstGeom prst="rect">
              <a:avLst/>
            </a:prstGeom>
            <a:noFill/>
          </p:spPr>
          <p:txBody>
            <a:bodyPr wrap="square" rtlCol="0">
              <a:spAutoFit/>
            </a:bodyPr>
            <a:lstStyle/>
            <a:p>
              <a:r>
                <a:rPr lang="es-CL" sz="1600" dirty="0">
                  <a:solidFill>
                    <a:schemeClr val="tx2"/>
                  </a:solidFill>
                </a:rPr>
                <a:t>Fortalecer el vínculo con la industria a través de contratos tecnológicos </a:t>
              </a:r>
            </a:p>
          </p:txBody>
        </p:sp>
        <p:pic>
          <p:nvPicPr>
            <p:cNvPr id="20" name="Imagen 19">
              <a:extLst>
                <a:ext uri="{FF2B5EF4-FFF2-40B4-BE49-F238E27FC236}">
                  <a16:creationId xmlns:a16="http://schemas.microsoft.com/office/drawing/2014/main" id="{516BCE58-14F4-CA44-870B-1CEB4583AB4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7575" t="14347" r="14834" b="12242"/>
            <a:stretch/>
          </p:blipFill>
          <p:spPr>
            <a:xfrm>
              <a:off x="4302059" y="5771271"/>
              <a:ext cx="972245" cy="1055963"/>
            </a:xfrm>
            <a:prstGeom prst="rect">
              <a:avLst/>
            </a:prstGeom>
          </p:spPr>
        </p:pic>
        <p:sp>
          <p:nvSpPr>
            <p:cNvPr id="22" name="CuadroTexto 21">
              <a:extLst>
                <a:ext uri="{FF2B5EF4-FFF2-40B4-BE49-F238E27FC236}">
                  <a16:creationId xmlns:a16="http://schemas.microsoft.com/office/drawing/2014/main" id="{313CBEA1-89D9-024E-A09D-6E0AE6946472}"/>
                </a:ext>
              </a:extLst>
            </p:cNvPr>
            <p:cNvSpPr txBox="1"/>
            <p:nvPr/>
          </p:nvSpPr>
          <p:spPr>
            <a:xfrm>
              <a:off x="5735638" y="5849271"/>
              <a:ext cx="2414153" cy="885256"/>
            </a:xfrm>
            <a:prstGeom prst="rect">
              <a:avLst/>
            </a:prstGeom>
            <a:noFill/>
          </p:spPr>
          <p:txBody>
            <a:bodyPr wrap="square" rtlCol="0">
              <a:spAutoFit/>
            </a:bodyPr>
            <a:lstStyle/>
            <a:p>
              <a:r>
                <a:rPr lang="es-CL" sz="1600" dirty="0">
                  <a:solidFill>
                    <a:schemeClr val="tx2"/>
                  </a:solidFill>
                </a:rPr>
                <a:t>Aumentar el valor de las tecnologías a través del cierre de brechas </a:t>
              </a:r>
            </a:p>
          </p:txBody>
        </p:sp>
        <p:pic>
          <p:nvPicPr>
            <p:cNvPr id="23" name="Imagen 22" descr="Imagen que contiene objeto&#10;&#10;Descripción generada automáticamente">
              <a:extLst>
                <a:ext uri="{FF2B5EF4-FFF2-40B4-BE49-F238E27FC236}">
                  <a16:creationId xmlns:a16="http://schemas.microsoft.com/office/drawing/2014/main" id="{C64219E3-E3CF-4F4E-B08A-415F4FDE0FE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108248" y="2914969"/>
              <a:ext cx="841189" cy="841189"/>
            </a:xfrm>
            <a:prstGeom prst="rect">
              <a:avLst/>
            </a:prstGeom>
          </p:spPr>
        </p:pic>
        <p:sp>
          <p:nvSpPr>
            <p:cNvPr id="24" name="CuadroTexto 23">
              <a:extLst>
                <a:ext uri="{FF2B5EF4-FFF2-40B4-BE49-F238E27FC236}">
                  <a16:creationId xmlns:a16="http://schemas.microsoft.com/office/drawing/2014/main" id="{B1370EC2-4FBB-8548-BF39-3E03481BBBBE}"/>
                </a:ext>
              </a:extLst>
            </p:cNvPr>
            <p:cNvSpPr txBox="1"/>
            <p:nvPr/>
          </p:nvSpPr>
          <p:spPr>
            <a:xfrm>
              <a:off x="9984140" y="3016492"/>
              <a:ext cx="1637989" cy="646331"/>
            </a:xfrm>
            <a:prstGeom prst="rect">
              <a:avLst/>
            </a:prstGeom>
            <a:noFill/>
          </p:spPr>
          <p:txBody>
            <a:bodyPr wrap="square" rtlCol="0">
              <a:spAutoFit/>
            </a:bodyPr>
            <a:lstStyle/>
            <a:p>
              <a:r>
                <a:rPr lang="es-CL" dirty="0">
                  <a:solidFill>
                    <a:schemeClr val="tx2"/>
                  </a:solidFill>
                  <a:latin typeface="Segoe UI Black" panose="020B0A02040204020203" pitchFamily="34" charset="0"/>
                  <a:ea typeface="Segoe UI Black" panose="020B0A02040204020203" pitchFamily="34" charset="0"/>
                  <a:cs typeface="Segoe UI Semibold" panose="020B0702040204020203" pitchFamily="34" charset="0"/>
                </a:rPr>
                <a:t>KNOW</a:t>
              </a:r>
              <a:r>
                <a:rPr lang="es-CL" dirty="0">
                  <a:solidFill>
                    <a:srgbClr val="37AAF1"/>
                  </a:solidFill>
                  <a:latin typeface="Segoe UI Black" panose="020B0A02040204020203" pitchFamily="34" charset="0"/>
                  <a:ea typeface="Segoe UI Black" panose="020B0A02040204020203" pitchFamily="34" charset="0"/>
                  <a:cs typeface="Segoe UI Semibold" panose="020B0702040204020203" pitchFamily="34" charset="0"/>
                </a:rPr>
                <a:t>HUB</a:t>
              </a:r>
            </a:p>
            <a:p>
              <a:r>
                <a:rPr lang="es-CL" dirty="0">
                  <a:solidFill>
                    <a:schemeClr val="tx2"/>
                  </a:solidFill>
                  <a:latin typeface="Segoe UI Semibold" panose="020B0702040204020203" pitchFamily="34" charset="0"/>
                  <a:cs typeface="Segoe UI Semibold" panose="020B0702040204020203" pitchFamily="34" charset="0"/>
                </a:rPr>
                <a:t>PORTAFOLIO</a:t>
              </a:r>
            </a:p>
          </p:txBody>
        </p:sp>
        <p:sp>
          <p:nvSpPr>
            <p:cNvPr id="27" name="Flecha: a la derecha 45">
              <a:extLst>
                <a:ext uri="{FF2B5EF4-FFF2-40B4-BE49-F238E27FC236}">
                  <a16:creationId xmlns:a16="http://schemas.microsoft.com/office/drawing/2014/main" id="{793D6790-A8D7-3E40-AC39-ED073F801290}"/>
                </a:ext>
              </a:extLst>
            </p:cNvPr>
            <p:cNvSpPr/>
            <p:nvPr/>
          </p:nvSpPr>
          <p:spPr>
            <a:xfrm>
              <a:off x="8447337" y="1969098"/>
              <a:ext cx="407655" cy="287887"/>
            </a:xfrm>
            <a:prstGeom prst="rightArrow">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28" name="Flecha: a la derecha 49">
              <a:extLst>
                <a:ext uri="{FF2B5EF4-FFF2-40B4-BE49-F238E27FC236}">
                  <a16:creationId xmlns:a16="http://schemas.microsoft.com/office/drawing/2014/main" id="{3B0D04B0-F474-244C-94BA-14E20AA431A5}"/>
                </a:ext>
              </a:extLst>
            </p:cNvPr>
            <p:cNvSpPr/>
            <p:nvPr/>
          </p:nvSpPr>
          <p:spPr>
            <a:xfrm>
              <a:off x="8462233" y="3191619"/>
              <a:ext cx="407655" cy="287887"/>
            </a:xfrm>
            <a:prstGeom prst="rightArrow">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29" name="Flecha: a la derecha 50">
              <a:extLst>
                <a:ext uri="{FF2B5EF4-FFF2-40B4-BE49-F238E27FC236}">
                  <a16:creationId xmlns:a16="http://schemas.microsoft.com/office/drawing/2014/main" id="{1D93FEDE-A18E-2642-B03B-8020D2674962}"/>
                </a:ext>
              </a:extLst>
            </p:cNvPr>
            <p:cNvSpPr/>
            <p:nvPr/>
          </p:nvSpPr>
          <p:spPr>
            <a:xfrm>
              <a:off x="8447337" y="6034245"/>
              <a:ext cx="407655" cy="287887"/>
            </a:xfrm>
            <a:prstGeom prst="rightArrow">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30" name="Flecha: a la derecha 51">
              <a:extLst>
                <a:ext uri="{FF2B5EF4-FFF2-40B4-BE49-F238E27FC236}">
                  <a16:creationId xmlns:a16="http://schemas.microsoft.com/office/drawing/2014/main" id="{1409ACD4-840A-4746-BC63-D65BA597345B}"/>
                </a:ext>
              </a:extLst>
            </p:cNvPr>
            <p:cNvSpPr/>
            <p:nvPr/>
          </p:nvSpPr>
          <p:spPr>
            <a:xfrm>
              <a:off x="8462233" y="4680489"/>
              <a:ext cx="407655" cy="287887"/>
            </a:xfrm>
            <a:prstGeom prst="rightArrow">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pic>
          <p:nvPicPr>
            <p:cNvPr id="31" name="Imagen 30">
              <a:extLst>
                <a:ext uri="{FF2B5EF4-FFF2-40B4-BE49-F238E27FC236}">
                  <a16:creationId xmlns:a16="http://schemas.microsoft.com/office/drawing/2014/main" id="{613E697B-6861-FF4E-B1BC-88D5C22B9A51}"/>
                </a:ext>
              </a:extLst>
            </p:cNvPr>
            <p:cNvPicPr>
              <a:picLocks noChangeAspect="1"/>
            </p:cNvPicPr>
            <p:nvPr/>
          </p:nvPicPr>
          <p:blipFill>
            <a:blip r:embed="rId10"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9088788" y="4387378"/>
              <a:ext cx="723608" cy="756500"/>
            </a:xfrm>
            <a:prstGeom prst="rect">
              <a:avLst/>
            </a:prstGeom>
          </p:spPr>
        </p:pic>
        <p:pic>
          <p:nvPicPr>
            <p:cNvPr id="38" name="Imagen 37" descr="Imagen que contiene dibujo&#10;&#10;Descripción generada automáticamente">
              <a:extLst>
                <a:ext uri="{FF2B5EF4-FFF2-40B4-BE49-F238E27FC236}">
                  <a16:creationId xmlns:a16="http://schemas.microsoft.com/office/drawing/2014/main" id="{689D8C6E-191B-41F8-A781-AB68F68ED1D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049000" y="1686363"/>
              <a:ext cx="2228800" cy="833629"/>
            </a:xfrm>
            <a:prstGeom prst="rect">
              <a:avLst/>
            </a:prstGeom>
          </p:spPr>
        </p:pic>
        <p:sp>
          <p:nvSpPr>
            <p:cNvPr id="40" name="CuadroTexto 39">
              <a:extLst>
                <a:ext uri="{FF2B5EF4-FFF2-40B4-BE49-F238E27FC236}">
                  <a16:creationId xmlns:a16="http://schemas.microsoft.com/office/drawing/2014/main" id="{6FFC47E6-5B60-4639-BC6F-ACF813C4D569}"/>
                </a:ext>
              </a:extLst>
            </p:cNvPr>
            <p:cNvSpPr txBox="1"/>
            <p:nvPr/>
          </p:nvSpPr>
          <p:spPr>
            <a:xfrm>
              <a:off x="9984140" y="4421545"/>
              <a:ext cx="1637989" cy="646331"/>
            </a:xfrm>
            <a:prstGeom prst="rect">
              <a:avLst/>
            </a:prstGeom>
            <a:noFill/>
          </p:spPr>
          <p:txBody>
            <a:bodyPr wrap="square" rtlCol="0">
              <a:spAutoFit/>
            </a:bodyPr>
            <a:lstStyle/>
            <a:p>
              <a:r>
                <a:rPr lang="es-CL" dirty="0">
                  <a:solidFill>
                    <a:schemeClr val="tx2"/>
                  </a:solidFill>
                  <a:latin typeface="Segoe UI Black" panose="020B0A02040204020203" pitchFamily="34" charset="0"/>
                  <a:ea typeface="Segoe UI Black" panose="020B0A02040204020203" pitchFamily="34" charset="0"/>
                  <a:cs typeface="Segoe UI Semibold" panose="020B0702040204020203" pitchFamily="34" charset="0"/>
                </a:rPr>
                <a:t>KNOW</a:t>
              </a:r>
              <a:r>
                <a:rPr lang="es-CL" dirty="0">
                  <a:solidFill>
                    <a:srgbClr val="37AAF1"/>
                  </a:solidFill>
                  <a:latin typeface="Segoe UI Black" panose="020B0A02040204020203" pitchFamily="34" charset="0"/>
                  <a:ea typeface="Segoe UI Black" panose="020B0A02040204020203" pitchFamily="34" charset="0"/>
                  <a:cs typeface="Segoe UI Semibold" panose="020B0702040204020203" pitchFamily="34" charset="0"/>
                </a:rPr>
                <a:t>HUB</a:t>
              </a:r>
            </a:p>
            <a:p>
              <a:r>
                <a:rPr lang="es-CL" dirty="0">
                  <a:solidFill>
                    <a:schemeClr val="tx2"/>
                  </a:solidFill>
                  <a:latin typeface="Segoe UI Semibold" panose="020B0702040204020203" pitchFamily="34" charset="0"/>
                  <a:cs typeface="Segoe UI Semibold" panose="020B0702040204020203" pitchFamily="34" charset="0"/>
                </a:rPr>
                <a:t>CONNECT</a:t>
              </a:r>
            </a:p>
          </p:txBody>
        </p:sp>
        <p:grpSp>
          <p:nvGrpSpPr>
            <p:cNvPr id="52" name="Grupo 51">
              <a:extLst>
                <a:ext uri="{FF2B5EF4-FFF2-40B4-BE49-F238E27FC236}">
                  <a16:creationId xmlns:a16="http://schemas.microsoft.com/office/drawing/2014/main" id="{67731BB5-5D8D-4396-ABD2-861C3EFF4A3F}"/>
                </a:ext>
              </a:extLst>
            </p:cNvPr>
            <p:cNvGrpSpPr/>
            <p:nvPr/>
          </p:nvGrpSpPr>
          <p:grpSpPr>
            <a:xfrm>
              <a:off x="3217550" y="2107580"/>
              <a:ext cx="927377" cy="4337824"/>
              <a:chOff x="3217550" y="2107580"/>
              <a:chExt cx="927377" cy="4337824"/>
            </a:xfrm>
          </p:grpSpPr>
          <p:cxnSp>
            <p:nvCxnSpPr>
              <p:cNvPr id="44" name="Conector recto de flecha 43">
                <a:extLst>
                  <a:ext uri="{FF2B5EF4-FFF2-40B4-BE49-F238E27FC236}">
                    <a16:creationId xmlns:a16="http://schemas.microsoft.com/office/drawing/2014/main" id="{CDF2A094-E8D1-425E-97B8-445891754508}"/>
                  </a:ext>
                </a:extLst>
              </p:cNvPr>
              <p:cNvCxnSpPr/>
              <p:nvPr/>
            </p:nvCxnSpPr>
            <p:spPr>
              <a:xfrm>
                <a:off x="3685892" y="2107580"/>
                <a:ext cx="459035" cy="0"/>
              </a:xfrm>
              <a:prstGeom prst="straightConnector1">
                <a:avLst/>
              </a:prstGeom>
              <a:ln w="19050">
                <a:solidFill>
                  <a:srgbClr val="37AAF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Conector recto de flecha 44">
                <a:extLst>
                  <a:ext uri="{FF2B5EF4-FFF2-40B4-BE49-F238E27FC236}">
                    <a16:creationId xmlns:a16="http://schemas.microsoft.com/office/drawing/2014/main" id="{33483666-9F7B-4B6A-9E74-F7C4EA29B008}"/>
                  </a:ext>
                </a:extLst>
              </p:cNvPr>
              <p:cNvCxnSpPr/>
              <p:nvPr/>
            </p:nvCxnSpPr>
            <p:spPr>
              <a:xfrm>
                <a:off x="3685892" y="3434575"/>
                <a:ext cx="459035" cy="0"/>
              </a:xfrm>
              <a:prstGeom prst="straightConnector1">
                <a:avLst/>
              </a:prstGeom>
              <a:ln w="19050">
                <a:solidFill>
                  <a:srgbClr val="37AAF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Conector recto de flecha 45">
                <a:extLst>
                  <a:ext uri="{FF2B5EF4-FFF2-40B4-BE49-F238E27FC236}">
                    <a16:creationId xmlns:a16="http://schemas.microsoft.com/office/drawing/2014/main" id="{1D05570F-3508-48A9-BAFC-24B3B5ACCC63}"/>
                  </a:ext>
                </a:extLst>
              </p:cNvPr>
              <p:cNvCxnSpPr/>
              <p:nvPr/>
            </p:nvCxnSpPr>
            <p:spPr>
              <a:xfrm>
                <a:off x="3685892" y="4928838"/>
                <a:ext cx="459035" cy="0"/>
              </a:xfrm>
              <a:prstGeom prst="straightConnector1">
                <a:avLst/>
              </a:prstGeom>
              <a:ln w="19050">
                <a:solidFill>
                  <a:srgbClr val="37AAF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Conector recto de flecha 46">
                <a:extLst>
                  <a:ext uri="{FF2B5EF4-FFF2-40B4-BE49-F238E27FC236}">
                    <a16:creationId xmlns:a16="http://schemas.microsoft.com/office/drawing/2014/main" id="{5398B086-56D0-43F8-AB0B-B08F0F2B5875}"/>
                  </a:ext>
                </a:extLst>
              </p:cNvPr>
              <p:cNvCxnSpPr/>
              <p:nvPr/>
            </p:nvCxnSpPr>
            <p:spPr>
              <a:xfrm>
                <a:off x="3685892" y="6445404"/>
                <a:ext cx="459035" cy="0"/>
              </a:xfrm>
              <a:prstGeom prst="straightConnector1">
                <a:avLst/>
              </a:prstGeom>
              <a:ln w="19050">
                <a:solidFill>
                  <a:srgbClr val="37AAF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Conector recto 48">
                <a:extLst>
                  <a:ext uri="{FF2B5EF4-FFF2-40B4-BE49-F238E27FC236}">
                    <a16:creationId xmlns:a16="http://schemas.microsoft.com/office/drawing/2014/main" id="{4FCFB0BE-DC13-4733-9F6F-ACAC34BFC79E}"/>
                  </a:ext>
                </a:extLst>
              </p:cNvPr>
              <p:cNvCxnSpPr/>
              <p:nvPr/>
            </p:nvCxnSpPr>
            <p:spPr>
              <a:xfrm>
                <a:off x="3689220" y="2107580"/>
                <a:ext cx="0" cy="4337824"/>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51" name="Conector recto 50">
                <a:extLst>
                  <a:ext uri="{FF2B5EF4-FFF2-40B4-BE49-F238E27FC236}">
                    <a16:creationId xmlns:a16="http://schemas.microsoft.com/office/drawing/2014/main" id="{73771A39-26D7-447A-A631-13EF8FE5E6CE}"/>
                  </a:ext>
                </a:extLst>
              </p:cNvPr>
              <p:cNvCxnSpPr>
                <a:stCxn id="5" idx="3"/>
              </p:cNvCxnSpPr>
              <p:nvPr/>
            </p:nvCxnSpPr>
            <p:spPr>
              <a:xfrm flipV="1">
                <a:off x="3217550" y="3794996"/>
                <a:ext cx="482821" cy="1"/>
              </a:xfrm>
              <a:prstGeom prst="line">
                <a:avLst/>
              </a:prstGeom>
              <a:ln w="19050">
                <a:solidFill>
                  <a:srgbClr val="37AAF1"/>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7176766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ángulo 13">
            <a:extLst>
              <a:ext uri="{FF2B5EF4-FFF2-40B4-BE49-F238E27FC236}">
                <a16:creationId xmlns:a16="http://schemas.microsoft.com/office/drawing/2014/main" id="{A4349B2D-E2E7-47E5-BADD-32F7278ADC70}"/>
              </a:ext>
            </a:extLst>
          </p:cNvPr>
          <p:cNvSpPr/>
          <p:nvPr/>
        </p:nvSpPr>
        <p:spPr>
          <a:xfrm>
            <a:off x="0" y="3293362"/>
            <a:ext cx="12192000" cy="1333283"/>
          </a:xfrm>
          <a:prstGeom prst="rect">
            <a:avLst/>
          </a:prstGeom>
          <a:solidFill>
            <a:srgbClr val="009ED0">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 name="CuadroTexto 2"/>
          <p:cNvSpPr txBox="1"/>
          <p:nvPr/>
        </p:nvSpPr>
        <p:spPr>
          <a:xfrm>
            <a:off x="3550020" y="4072048"/>
            <a:ext cx="5091960" cy="292388"/>
          </a:xfrm>
          <a:prstGeom prst="rect">
            <a:avLst/>
          </a:prstGeom>
          <a:noFill/>
        </p:spPr>
        <p:txBody>
          <a:bodyPr wrap="square" rtlCol="0">
            <a:spAutoFit/>
          </a:bodyPr>
          <a:lstStyle/>
          <a:p>
            <a:pPr algn="ctr"/>
            <a:r>
              <a:rPr lang="es-CL" sz="1300" dirty="0">
                <a:solidFill>
                  <a:schemeClr val="bg1"/>
                </a:solidFill>
                <a:latin typeface="Segoe UI Light" panose="020B0502040204020203" pitchFamily="34" charset="0"/>
                <a:ea typeface="Segoe UI" panose="020B0502040204020203" pitchFamily="34" charset="0"/>
                <a:cs typeface="Segoe UI Light" panose="020B0502040204020203" pitchFamily="34" charset="0"/>
              </a:rPr>
              <a:t>Santiago, mayo 2020</a:t>
            </a:r>
          </a:p>
        </p:txBody>
      </p:sp>
      <p:sp>
        <p:nvSpPr>
          <p:cNvPr id="6" name="CuadroTexto 5"/>
          <p:cNvSpPr txBox="1"/>
          <p:nvPr/>
        </p:nvSpPr>
        <p:spPr>
          <a:xfrm>
            <a:off x="2400946" y="3477396"/>
            <a:ext cx="7423068" cy="400110"/>
          </a:xfrm>
          <a:prstGeom prst="rect">
            <a:avLst/>
          </a:prstGeom>
          <a:noFill/>
        </p:spPr>
        <p:txBody>
          <a:bodyPr wrap="square" rtlCol="0">
            <a:spAutoFit/>
          </a:bodyPr>
          <a:lstStyle/>
          <a:p>
            <a:pPr algn="ctr"/>
            <a:r>
              <a:rPr lang="es-CL" sz="2000" dirty="0">
                <a:solidFill>
                  <a:schemeClr val="bg1"/>
                </a:solidFill>
                <a:latin typeface="Segoe UI Light" panose="020B0502040204020203" pitchFamily="34" charset="0"/>
                <a:ea typeface="Segoe UI" panose="020B0502040204020203" pitchFamily="34" charset="0"/>
                <a:cs typeface="Segoe UI Light" panose="020B0502040204020203" pitchFamily="34" charset="0"/>
              </a:rPr>
              <a:t>COLABORAMOS PARA TRANSFORMAR LA CIENCIA EN INNOVACIÓN.</a:t>
            </a:r>
          </a:p>
        </p:txBody>
      </p:sp>
      <p:sp>
        <p:nvSpPr>
          <p:cNvPr id="7" name="Rectángulo 6">
            <a:extLst>
              <a:ext uri="{FF2B5EF4-FFF2-40B4-BE49-F238E27FC236}">
                <a16:creationId xmlns:a16="http://schemas.microsoft.com/office/drawing/2014/main" id="{A31DA662-4659-45BD-884F-50B01F612124}"/>
              </a:ext>
            </a:extLst>
          </p:cNvPr>
          <p:cNvSpPr/>
          <p:nvPr/>
        </p:nvSpPr>
        <p:spPr>
          <a:xfrm>
            <a:off x="0" y="2102918"/>
            <a:ext cx="12192000" cy="1199066"/>
          </a:xfrm>
          <a:prstGeom prst="rect">
            <a:avLst/>
          </a:prstGeom>
          <a:solidFill>
            <a:srgbClr val="009E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solidFill>
                <a:srgbClr val="009ED0"/>
              </a:solidFill>
            </a:endParaRPr>
          </a:p>
        </p:txBody>
      </p:sp>
      <p:sp>
        <p:nvSpPr>
          <p:cNvPr id="10" name="CuadroTexto 9">
            <a:extLst>
              <a:ext uri="{FF2B5EF4-FFF2-40B4-BE49-F238E27FC236}">
                <a16:creationId xmlns:a16="http://schemas.microsoft.com/office/drawing/2014/main" id="{E60C6426-1A00-4FA3-B644-5FD44A6093FE}"/>
              </a:ext>
            </a:extLst>
          </p:cNvPr>
          <p:cNvSpPr txBox="1"/>
          <p:nvPr/>
        </p:nvSpPr>
        <p:spPr>
          <a:xfrm>
            <a:off x="1556960" y="2286953"/>
            <a:ext cx="9111040" cy="830997"/>
          </a:xfrm>
          <a:prstGeom prst="rect">
            <a:avLst/>
          </a:prstGeom>
          <a:noFill/>
        </p:spPr>
        <p:txBody>
          <a:bodyPr wrap="square" rtlCol="0">
            <a:spAutoFit/>
          </a:bodyPr>
          <a:lstStyle/>
          <a:p>
            <a:pPr algn="ctr"/>
            <a:r>
              <a:rPr lang="es-CL" sz="4800" dirty="0">
                <a:solidFill>
                  <a:schemeClr val="bg1"/>
                </a:solidFill>
                <a:latin typeface="Segoe UI Semibold" panose="020B0702040204020203" pitchFamily="34" charset="0"/>
                <a:ea typeface="Segoe UI" panose="020B0502040204020203" pitchFamily="34" charset="0"/>
                <a:cs typeface="Segoe UI Semibold" panose="020B0702040204020203" pitchFamily="34" charset="0"/>
              </a:rPr>
              <a:t>KNOW HUB CHILE</a:t>
            </a:r>
          </a:p>
        </p:txBody>
      </p:sp>
    </p:spTree>
    <p:extLst>
      <p:ext uri="{BB962C8B-B14F-4D97-AF65-F5344CB8AC3E}">
        <p14:creationId xmlns:p14="http://schemas.microsoft.com/office/powerpoint/2010/main" val="5652018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descr="Captura de pantalla de un celular con texto e imagen&#10;&#10;Descripción generada automáticamente">
            <a:extLst>
              <a:ext uri="{FF2B5EF4-FFF2-40B4-BE49-F238E27FC236}">
                <a16:creationId xmlns:a16="http://schemas.microsoft.com/office/drawing/2014/main" id="{E85D1D4C-B6DD-4988-9DB6-B2C927B412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Tree>
    <p:extLst>
      <p:ext uri="{BB962C8B-B14F-4D97-AF65-F5344CB8AC3E}">
        <p14:creationId xmlns:p14="http://schemas.microsoft.com/office/powerpoint/2010/main" val="30317260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ángulo 13">
            <a:extLst>
              <a:ext uri="{FF2B5EF4-FFF2-40B4-BE49-F238E27FC236}">
                <a16:creationId xmlns:a16="http://schemas.microsoft.com/office/drawing/2014/main" id="{A4349B2D-E2E7-47E5-BADD-32F7278ADC70}"/>
              </a:ext>
            </a:extLst>
          </p:cNvPr>
          <p:cNvSpPr/>
          <p:nvPr/>
        </p:nvSpPr>
        <p:spPr>
          <a:xfrm>
            <a:off x="0" y="3293362"/>
            <a:ext cx="12192000" cy="1333283"/>
          </a:xfrm>
          <a:prstGeom prst="rect">
            <a:avLst/>
          </a:prstGeom>
          <a:solidFill>
            <a:srgbClr val="009ED0">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 name="CuadroTexto 2"/>
          <p:cNvSpPr txBox="1"/>
          <p:nvPr/>
        </p:nvSpPr>
        <p:spPr>
          <a:xfrm>
            <a:off x="3622210" y="3986428"/>
            <a:ext cx="5091960" cy="292388"/>
          </a:xfrm>
          <a:prstGeom prst="rect">
            <a:avLst/>
          </a:prstGeom>
          <a:noFill/>
        </p:spPr>
        <p:txBody>
          <a:bodyPr wrap="square" rtlCol="0">
            <a:spAutoFit/>
          </a:bodyPr>
          <a:lstStyle/>
          <a:p>
            <a:pPr algn="ctr"/>
            <a:r>
              <a:rPr lang="es-CL" sz="1300" dirty="0">
                <a:solidFill>
                  <a:schemeClr val="bg1"/>
                </a:solidFill>
                <a:latin typeface="Segoe UI Light" panose="020B0502040204020203" pitchFamily="34" charset="0"/>
                <a:ea typeface="Segoe UI" panose="020B0502040204020203" pitchFamily="34" charset="0"/>
                <a:cs typeface="Segoe UI Light" panose="020B0502040204020203" pitchFamily="34" charset="0"/>
              </a:rPr>
              <a:t>Mayo 2020</a:t>
            </a:r>
          </a:p>
        </p:txBody>
      </p:sp>
      <p:sp>
        <p:nvSpPr>
          <p:cNvPr id="6" name="CuadroTexto 5"/>
          <p:cNvSpPr txBox="1"/>
          <p:nvPr/>
        </p:nvSpPr>
        <p:spPr>
          <a:xfrm>
            <a:off x="1229482" y="3301984"/>
            <a:ext cx="7484688" cy="400110"/>
          </a:xfrm>
          <a:prstGeom prst="rect">
            <a:avLst/>
          </a:prstGeom>
          <a:noFill/>
        </p:spPr>
        <p:txBody>
          <a:bodyPr wrap="square" rtlCol="0">
            <a:spAutoFit/>
          </a:bodyPr>
          <a:lstStyle/>
          <a:p>
            <a:pPr algn="ctr"/>
            <a:r>
              <a:rPr lang="es-CL" sz="2000" dirty="0">
                <a:solidFill>
                  <a:schemeClr val="bg1"/>
                </a:solidFill>
                <a:latin typeface="Segoe UI Light" panose="020B0502040204020203" pitchFamily="34" charset="0"/>
                <a:ea typeface="Segoe UI" panose="020B0502040204020203" pitchFamily="34" charset="0"/>
                <a:cs typeface="Segoe UI Light" panose="020B0502040204020203" pitchFamily="34" charset="0"/>
              </a:rPr>
              <a:t>		</a:t>
            </a:r>
            <a:r>
              <a:rPr lang="es-CL" sz="2000" b="1" dirty="0">
                <a:solidFill>
                  <a:schemeClr val="bg1"/>
                </a:solidFill>
                <a:latin typeface="Segoe UI Light" panose="020B0502040204020203" pitchFamily="34" charset="0"/>
                <a:ea typeface="Segoe UI" panose="020B0502040204020203" pitchFamily="34" charset="0"/>
                <a:cs typeface="Segoe UI Light" panose="020B0502040204020203" pitchFamily="34" charset="0"/>
              </a:rPr>
              <a:t>Know Hub Chile, Open Beauchef, Santander X</a:t>
            </a:r>
          </a:p>
        </p:txBody>
      </p:sp>
      <p:sp>
        <p:nvSpPr>
          <p:cNvPr id="7" name="Rectángulo 6">
            <a:extLst>
              <a:ext uri="{FF2B5EF4-FFF2-40B4-BE49-F238E27FC236}">
                <a16:creationId xmlns:a16="http://schemas.microsoft.com/office/drawing/2014/main" id="{A31DA662-4659-45BD-884F-50B01F612124}"/>
              </a:ext>
            </a:extLst>
          </p:cNvPr>
          <p:cNvSpPr/>
          <p:nvPr/>
        </p:nvSpPr>
        <p:spPr>
          <a:xfrm>
            <a:off x="0" y="2102918"/>
            <a:ext cx="12192000" cy="1199066"/>
          </a:xfrm>
          <a:prstGeom prst="rect">
            <a:avLst/>
          </a:prstGeom>
          <a:solidFill>
            <a:srgbClr val="009E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solidFill>
                <a:srgbClr val="009ED0"/>
              </a:solidFill>
            </a:endParaRPr>
          </a:p>
        </p:txBody>
      </p:sp>
      <p:sp>
        <p:nvSpPr>
          <p:cNvPr id="10" name="CuadroTexto 9">
            <a:extLst>
              <a:ext uri="{FF2B5EF4-FFF2-40B4-BE49-F238E27FC236}">
                <a16:creationId xmlns:a16="http://schemas.microsoft.com/office/drawing/2014/main" id="{E60C6426-1A00-4FA3-B644-5FD44A6093FE}"/>
              </a:ext>
            </a:extLst>
          </p:cNvPr>
          <p:cNvSpPr txBox="1"/>
          <p:nvPr/>
        </p:nvSpPr>
        <p:spPr>
          <a:xfrm>
            <a:off x="144380" y="2257375"/>
            <a:ext cx="12047620" cy="707886"/>
          </a:xfrm>
          <a:prstGeom prst="rect">
            <a:avLst/>
          </a:prstGeom>
          <a:noFill/>
        </p:spPr>
        <p:txBody>
          <a:bodyPr wrap="square" rtlCol="0">
            <a:spAutoFit/>
          </a:bodyPr>
          <a:lstStyle/>
          <a:p>
            <a:pPr algn="ctr"/>
            <a:r>
              <a:rPr lang="es-CL" sz="4000" dirty="0">
                <a:solidFill>
                  <a:schemeClr val="bg1"/>
                </a:solidFill>
                <a:latin typeface="Segoe UI Semibold" panose="020B0702040204020203" pitchFamily="34" charset="0"/>
                <a:ea typeface="Segoe UI" panose="020B0502040204020203" pitchFamily="34" charset="0"/>
                <a:cs typeface="Segoe UI Semibold" panose="020B0702040204020203" pitchFamily="34" charset="0"/>
              </a:rPr>
              <a:t>Convocatoria Open Bridge COVID-19</a:t>
            </a:r>
          </a:p>
        </p:txBody>
      </p:sp>
    </p:spTree>
    <p:extLst>
      <p:ext uri="{BB962C8B-B14F-4D97-AF65-F5344CB8AC3E}">
        <p14:creationId xmlns:p14="http://schemas.microsoft.com/office/powerpoint/2010/main" val="1645700379"/>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14371</TotalTime>
  <Words>2060</Words>
  <Application>Microsoft Macintosh PowerPoint</Application>
  <PresentationFormat>Panorámica</PresentationFormat>
  <Paragraphs>226</Paragraphs>
  <Slides>20</Slides>
  <Notes>4</Notes>
  <HiddenSlides>0</HiddenSlides>
  <MMClips>0</MMClips>
  <ScaleCrop>false</ScaleCrop>
  <HeadingPairs>
    <vt:vector size="6" baseType="variant">
      <vt:variant>
        <vt:lpstr>Fuentes usadas</vt:lpstr>
      </vt:variant>
      <vt:variant>
        <vt:i4>9</vt:i4>
      </vt:variant>
      <vt:variant>
        <vt:lpstr>Tema</vt:lpstr>
      </vt:variant>
      <vt:variant>
        <vt:i4>1</vt:i4>
      </vt:variant>
      <vt:variant>
        <vt:lpstr>Títulos de diapositiva</vt:lpstr>
      </vt:variant>
      <vt:variant>
        <vt:i4>20</vt:i4>
      </vt:variant>
    </vt:vector>
  </HeadingPairs>
  <TitlesOfParts>
    <vt:vector size="30" baseType="lpstr">
      <vt:lpstr>Arial</vt:lpstr>
      <vt:lpstr>Calibri</vt:lpstr>
      <vt:lpstr>Calibri Light</vt:lpstr>
      <vt:lpstr>Segoe UI</vt:lpstr>
      <vt:lpstr>Segoe UI Black</vt:lpstr>
      <vt:lpstr>Segoe UI Light</vt:lpstr>
      <vt:lpstr>Segoe UI Semibold</vt:lpstr>
      <vt:lpstr>Times New Roman</vt:lpstr>
      <vt:lpstr>Wingdings</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Diseñador Extension 1</dc:creator>
  <cp:lastModifiedBy>Eliette Angel</cp:lastModifiedBy>
  <cp:revision>321</cp:revision>
  <cp:lastPrinted>2020-03-17T18:26:29Z</cp:lastPrinted>
  <dcterms:created xsi:type="dcterms:W3CDTF">2016-07-21T15:24:16Z</dcterms:created>
  <dcterms:modified xsi:type="dcterms:W3CDTF">2020-05-14T15:36:20Z</dcterms:modified>
</cp:coreProperties>
</file>